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715000" cx="9144000"/>
  <p:notesSz cx="6858000" cy="9144000"/>
  <p:embeddedFontLst>
    <p:embeddedFont>
      <p:font typeface="Robo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80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bold.fntdata"/><Relationship Id="rId12" Type="http://schemas.openxmlformats.org/officeDocument/2006/relationships/font" Target="fonts/Robot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boldItalic.fntdata"/><Relationship Id="rId14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" name="Google Shape;26;p1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8043b254f2_3_35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" name="Google Shape;32;g8043b254f2_3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" name="Google Shape;33;g8043b254f2_3_3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3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c588a1436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gc588a14365_0_0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c588a14365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gc588a14365_0_22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8043b254f2_3_28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g8043b254f2_3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3" name="Google Shape;63;g8043b254f2_3_2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1">
  <p:cSld name="Cover 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053185"/>
            <a:ext cx="6400800" cy="5243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B8B8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B8B8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B8B8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B8B8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" name="Google Shape;16;p2"/>
          <p:cNvSpPr txBox="1"/>
          <p:nvPr>
            <p:ph idx="2" type="body"/>
          </p:nvPr>
        </p:nvSpPr>
        <p:spPr>
          <a:xfrm>
            <a:off x="2699792" y="3577580"/>
            <a:ext cx="3744416" cy="504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30200" lvl="2" marL="1371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dy with Side Picture">
  <p:cSld name="Body with Side Pictur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idx="1" type="body"/>
          </p:nvPr>
        </p:nvSpPr>
        <p:spPr>
          <a:xfrm>
            <a:off x="1115616" y="337220"/>
            <a:ext cx="5472112" cy="4333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2" type="body"/>
          </p:nvPr>
        </p:nvSpPr>
        <p:spPr>
          <a:xfrm>
            <a:off x="1115616" y="1057301"/>
            <a:ext cx="5472608" cy="3909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5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0" name="Google Shape;20;p3"/>
          <p:cNvSpPr/>
          <p:nvPr>
            <p:ph idx="3" type="pic"/>
          </p:nvPr>
        </p:nvSpPr>
        <p:spPr>
          <a:xfrm>
            <a:off x="6732588" y="0"/>
            <a:ext cx="2411412" cy="57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bg>
      <p:bgPr>
        <a:solidFill>
          <a:schemeClr val="lt2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/>
          <p:nvPr>
            <p:ph idx="2" type="pic"/>
          </p:nvPr>
        </p:nvSpPr>
        <p:spPr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2843808" y="3721597"/>
            <a:ext cx="3384550" cy="5762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idx="10" type="dt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1" Type="http://schemas.openxmlformats.org/officeDocument/2006/relationships/hyperlink" Target="https://futureclimateafrica.org/summary-of-fcfa-work-in-mozambique/" TargetMode="External"/><Relationship Id="rId10" Type="http://schemas.openxmlformats.org/officeDocument/2006/relationships/hyperlink" Target="https://futureclimateafrica.org/summary-of-fcfas-research-on-climate-change-in-malawi/" TargetMode="External"/><Relationship Id="rId13" Type="http://schemas.openxmlformats.org/officeDocument/2006/relationships/hyperlink" Target="https://futureclimateafrica.org/summary-of-fcfas-research-on-climate-change-in-south-africa/" TargetMode="External"/><Relationship Id="rId12" Type="http://schemas.openxmlformats.org/officeDocument/2006/relationships/hyperlink" Target="https://futureclimateafrica.org/summary-of-fcfas-research-on-climate-change-in-namibia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futureclimateafrica.org/summary-of-fcfas-research-on-climate-change-in-burkina-faso/" TargetMode="External"/><Relationship Id="rId4" Type="http://schemas.openxmlformats.org/officeDocument/2006/relationships/hyperlink" Target="https://futureclimateafrica.org/summary-of-fcfas-research-on-climate-change-in-senegal/" TargetMode="External"/><Relationship Id="rId9" Type="http://schemas.openxmlformats.org/officeDocument/2006/relationships/hyperlink" Target="https://futureclimateafrica.org/summary-of-fcfas-research-on-climate-change-in-botswana/" TargetMode="External"/><Relationship Id="rId15" Type="http://schemas.openxmlformats.org/officeDocument/2006/relationships/hyperlink" Target="https://futureclimateafrica.org/summary-of-fcfas-research-on-climate-change-in-zambia/" TargetMode="External"/><Relationship Id="rId14" Type="http://schemas.openxmlformats.org/officeDocument/2006/relationships/hyperlink" Target="https://futureclimateafrica.org/summary-of-fcfas-research-on-climate-change-in-zimbabwe/" TargetMode="External"/><Relationship Id="rId16" Type="http://schemas.openxmlformats.org/officeDocument/2006/relationships/image" Target="../media/image7.png"/><Relationship Id="rId5" Type="http://schemas.openxmlformats.org/officeDocument/2006/relationships/hyperlink" Target="https://futureclimateafrica.org/summary-of-fcfas-research-on-climate-change-in-malawi/" TargetMode="External"/><Relationship Id="rId6" Type="http://schemas.openxmlformats.org/officeDocument/2006/relationships/hyperlink" Target="https://futureclimateafrica.org/summary-of-fcfas-research-on-climate-change-in-tanzania/" TargetMode="External"/><Relationship Id="rId7" Type="http://schemas.openxmlformats.org/officeDocument/2006/relationships/hyperlink" Target="https://futureclimateafrica.org/summary-of-fcfas-research-on-climate-change-in-kenya/" TargetMode="External"/><Relationship Id="rId8" Type="http://schemas.openxmlformats.org/officeDocument/2006/relationships/hyperlink" Target="https://futureclimateafrica.org/summary-of-fcfas-research-on-climate-change-in-uganda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gif"/><Relationship Id="rId4" Type="http://schemas.openxmlformats.org/officeDocument/2006/relationships/image" Target="../media/image8.gif"/><Relationship Id="rId5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idx="1" type="subTitle"/>
          </p:nvPr>
        </p:nvSpPr>
        <p:spPr>
          <a:xfrm>
            <a:off x="436417" y="3053185"/>
            <a:ext cx="8239991" cy="864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1800"/>
              <a:t>FCFA Learning Session: 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1800"/>
              <a:t>Maximising the impact of multi-partner climate research programs</a:t>
            </a:r>
            <a:endParaRPr/>
          </a:p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1356012" y="3917281"/>
            <a:ext cx="6400800" cy="864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8 March 2021</a:t>
            </a:r>
            <a:endParaRPr/>
          </a:p>
          <a:p>
            <a:pPr indent="-342900" lvl="0" marL="3429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/>
          <p:nvPr>
            <p:ph idx="2" type="body"/>
          </p:nvPr>
        </p:nvSpPr>
        <p:spPr>
          <a:xfrm>
            <a:off x="1115616" y="1701801"/>
            <a:ext cx="4162966" cy="32027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5143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US" sz="1600"/>
              <a:t>Collective learning within the programme and within the research teams </a:t>
            </a:r>
            <a:endParaRPr/>
          </a:p>
          <a:p>
            <a:pPr indent="-285750" lvl="0" marL="5143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US" sz="1600"/>
              <a:t>Southern leadership and capacity development, and knowledge</a:t>
            </a:r>
            <a:endParaRPr/>
          </a:p>
          <a:p>
            <a:pPr indent="-285750" lvl="0" marL="5143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US" sz="1600"/>
              <a:t>Knowledge co-production and research uptake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rPr lang="en-US"/>
              <a:t>Link to the report: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0070C0"/>
                </a:solidFill>
              </a:rPr>
              <a:t>https://futureclimateafrica.org/resource/19380/</a:t>
            </a:r>
            <a:endParaRPr>
              <a:solidFill>
                <a:srgbClr val="0070C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9144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9144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9144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" name="Google Shape;36;p6"/>
          <p:cNvSpPr txBox="1"/>
          <p:nvPr>
            <p:ph idx="1" type="body"/>
          </p:nvPr>
        </p:nvSpPr>
        <p:spPr>
          <a:xfrm>
            <a:off x="1115616" y="337219"/>
            <a:ext cx="5472000" cy="8369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A Critical Reflection on Learning from the FCFA Programme</a:t>
            </a:r>
            <a:endParaRPr b="1"/>
          </a:p>
        </p:txBody>
      </p:sp>
      <p:pic>
        <p:nvPicPr>
          <p:cNvPr id="37" name="Google Shape;3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91713" y="997526"/>
            <a:ext cx="3352287" cy="4717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/>
          <p:nvPr>
            <p:ph idx="1" type="body"/>
          </p:nvPr>
        </p:nvSpPr>
        <p:spPr>
          <a:xfrm>
            <a:off x="1115616" y="337220"/>
            <a:ext cx="5472112" cy="4333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</a:pPr>
            <a:r>
              <a:rPr lang="en-US"/>
              <a:t>Key recommendations:</a:t>
            </a:r>
            <a:endParaRPr/>
          </a:p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1115616" y="1057301"/>
            <a:ext cx="5191253" cy="3992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-342900" lvl="0" marL="5715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AutoNum type="arabicPeriod"/>
            </a:pPr>
            <a:r>
              <a:rPr lang="en-US" sz="1600"/>
              <a:t>Building flexibility in programme design </a:t>
            </a:r>
            <a:endParaRPr/>
          </a:p>
          <a:p>
            <a:pPr indent="-254000" lvl="0" marL="5715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t/>
            </a:r>
            <a:endParaRPr sz="1600"/>
          </a:p>
          <a:p>
            <a:pPr indent="-342900" lvl="0" marL="5715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AutoNum type="arabicPeriod"/>
            </a:pPr>
            <a:r>
              <a:rPr lang="en-US" sz="1600"/>
              <a:t>Transforming research and knowledge mobilisation practice </a:t>
            </a:r>
            <a:endParaRPr/>
          </a:p>
          <a:p>
            <a:pPr indent="-254000" lvl="0" marL="5715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t/>
            </a:r>
            <a:endParaRPr sz="1600"/>
          </a:p>
          <a:p>
            <a:pPr indent="-342900" lvl="0" marL="5715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AutoNum type="arabicPeriod"/>
            </a:pPr>
            <a:r>
              <a:rPr lang="en-US" sz="1600"/>
              <a:t>Investing in southern leadership and capacity</a:t>
            </a:r>
            <a:endParaRPr/>
          </a:p>
          <a:p>
            <a:pPr indent="-254000" lvl="0" marL="5715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t/>
            </a:r>
            <a:endParaRPr sz="1600"/>
          </a:p>
          <a:p>
            <a:pPr indent="-342900" lvl="0" marL="5715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AutoNum type="arabicPeriod"/>
            </a:pPr>
            <a:r>
              <a:rPr lang="en-US" sz="1600"/>
              <a:t>Evaluating impacts </a:t>
            </a:r>
            <a:endParaRPr/>
          </a:p>
          <a:p>
            <a:pPr indent="-254000" lvl="0" marL="5715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id="44" name="Google Shape;4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06869" y="1137684"/>
            <a:ext cx="2837131" cy="399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/>
          <p:nvPr>
            <p:ph idx="1" type="body"/>
          </p:nvPr>
        </p:nvSpPr>
        <p:spPr>
          <a:xfrm>
            <a:off x="1115616" y="337220"/>
            <a:ext cx="54720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</a:pPr>
            <a:r>
              <a:rPr lang="en-US"/>
              <a:t>FCFA programme structure </a:t>
            </a:r>
            <a:endParaRPr/>
          </a:p>
        </p:txBody>
      </p:sp>
      <p:sp>
        <p:nvSpPr>
          <p:cNvPr id="50" name="Google Shape;50;p8"/>
          <p:cNvSpPr txBox="1"/>
          <p:nvPr>
            <p:ph idx="2" type="body"/>
          </p:nvPr>
        </p:nvSpPr>
        <p:spPr>
          <a:xfrm>
            <a:off x="1115616" y="1057301"/>
            <a:ext cx="5049600" cy="39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rPr lang="en-US" sz="1800"/>
              <a:t>FCFA is implemented by 5 international research teams working across the African continent: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rPr lang="en-US" sz="1800"/>
              <a:t>AMMA-2050 – </a:t>
            </a:r>
            <a:r>
              <a:rPr lang="en-US" sz="1800" u="sng">
                <a:solidFill>
                  <a:schemeClr val="hlink"/>
                </a:solidFill>
                <a:hlinkClick r:id="rId3"/>
              </a:rPr>
              <a:t>Burkina Faso</a:t>
            </a:r>
            <a:r>
              <a:rPr lang="en-US" sz="1800"/>
              <a:t> and </a:t>
            </a:r>
            <a:r>
              <a:rPr lang="en-US" sz="1800" u="sng">
                <a:solidFill>
                  <a:schemeClr val="hlink"/>
                </a:solidFill>
                <a:hlinkClick r:id="rId4"/>
              </a:rPr>
              <a:t>Senegal</a:t>
            </a:r>
            <a:endParaRPr sz="1800"/>
          </a:p>
          <a:p>
            <a: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rPr lang="en-US" sz="1800"/>
              <a:t>UMFULA – </a:t>
            </a:r>
            <a:r>
              <a:rPr lang="en-US" sz="1800" u="sng">
                <a:solidFill>
                  <a:schemeClr val="accent4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Malawi</a:t>
            </a:r>
            <a:r>
              <a:rPr lang="en-US" sz="1800">
                <a:solidFill>
                  <a:schemeClr val="accent4"/>
                </a:solidFill>
              </a:rPr>
              <a:t> and </a:t>
            </a:r>
            <a:r>
              <a:rPr lang="en-US" sz="1800" u="sng">
                <a:solidFill>
                  <a:schemeClr val="accent4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Tanzania</a:t>
            </a:r>
            <a:endParaRPr sz="1800">
              <a:solidFill>
                <a:schemeClr val="accent4"/>
              </a:solidFill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rPr lang="en-US" sz="1800"/>
              <a:t>HyCRISTAL – </a:t>
            </a:r>
            <a:r>
              <a:rPr lang="en-US" sz="1800" u="sng">
                <a:solidFill>
                  <a:schemeClr val="accent5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Kenya</a:t>
            </a:r>
            <a:r>
              <a:rPr lang="en-US" sz="1800">
                <a:solidFill>
                  <a:schemeClr val="accent5"/>
                </a:solidFill>
              </a:rPr>
              <a:t> and </a:t>
            </a:r>
            <a:r>
              <a:rPr lang="en-US" sz="1800" u="sng">
                <a:solidFill>
                  <a:schemeClr val="accent5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Uganda</a:t>
            </a:r>
            <a:endParaRPr sz="1800">
              <a:solidFill>
                <a:schemeClr val="accent5"/>
              </a:solidFill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rPr lang="en-US" sz="1800"/>
              <a:t>FRACTAL – </a:t>
            </a:r>
            <a:r>
              <a:rPr lang="en-US" sz="1800" u="sng">
                <a:solidFill>
                  <a:srgbClr val="FFC000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Botswana</a:t>
            </a:r>
            <a:r>
              <a:rPr lang="en-US" sz="1800">
                <a:solidFill>
                  <a:srgbClr val="FFC000"/>
                </a:solidFill>
              </a:rPr>
              <a:t>, </a:t>
            </a:r>
            <a:r>
              <a:rPr lang="en-US" sz="1800" u="sng">
                <a:solidFill>
                  <a:srgbClr val="FFC000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Malawi</a:t>
            </a:r>
            <a:r>
              <a:rPr lang="en-US" sz="1800">
                <a:solidFill>
                  <a:srgbClr val="FFC000"/>
                </a:solidFill>
              </a:rPr>
              <a:t>, </a:t>
            </a:r>
            <a:r>
              <a:rPr lang="en-US" sz="1800" u="sng">
                <a:solidFill>
                  <a:srgbClr val="FFC000"/>
                </a:solidFill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Mozambique</a:t>
            </a:r>
            <a:r>
              <a:rPr lang="en-US" sz="1800">
                <a:solidFill>
                  <a:srgbClr val="FFC000"/>
                </a:solidFill>
              </a:rPr>
              <a:t>, 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rPr lang="en-US" sz="1800" u="sng">
                <a:solidFill>
                  <a:srgbClr val="FFC000"/>
                </a:solidFill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Namibia</a:t>
            </a:r>
            <a:r>
              <a:rPr lang="en-US" sz="1800">
                <a:solidFill>
                  <a:srgbClr val="FFC000"/>
                </a:solidFill>
              </a:rPr>
              <a:t>, </a:t>
            </a:r>
            <a:r>
              <a:rPr lang="en-US" sz="1800" u="sng">
                <a:solidFill>
                  <a:srgbClr val="FFC000"/>
                </a:solidFill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South Africa</a:t>
            </a:r>
            <a:r>
              <a:rPr lang="en-US" sz="1800">
                <a:solidFill>
                  <a:srgbClr val="FFC000"/>
                </a:solidFill>
              </a:rPr>
              <a:t>, </a:t>
            </a:r>
            <a:r>
              <a:rPr lang="en-US" sz="1800" u="sng">
                <a:solidFill>
                  <a:srgbClr val="FFC000"/>
                </a:solidFill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Zimbabwe</a:t>
            </a:r>
            <a:r>
              <a:rPr lang="en-US" sz="1800">
                <a:solidFill>
                  <a:srgbClr val="FFC000"/>
                </a:solidFill>
              </a:rPr>
              <a:t> and </a:t>
            </a:r>
            <a:r>
              <a:rPr lang="en-US" sz="1800" u="sng">
                <a:solidFill>
                  <a:srgbClr val="FFC000"/>
                </a:solidFill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Zambia</a:t>
            </a:r>
            <a:endParaRPr sz="1800">
              <a:solidFill>
                <a:srgbClr val="FFC000"/>
              </a:solidFill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rPr lang="en-US" sz="1800"/>
              <a:t>IMPALA – </a:t>
            </a:r>
            <a:r>
              <a:rPr lang="en-US" sz="1800">
                <a:solidFill>
                  <a:srgbClr val="C8C8C8"/>
                </a:solidFill>
              </a:rPr>
              <a:t>Pan-Africa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 sz="1800"/>
          </a:p>
          <a:p>
            <a: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rPr lang="en-US" sz="1800"/>
              <a:t>CCKE – provides coordination, knowledge management, capacity support (mostly to early career researchers) and centralised MEL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id="51" name="Google Shape;51;p8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6165130" y="1140998"/>
            <a:ext cx="2647507" cy="27548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/>
          <p:nvPr>
            <p:ph idx="1" type="body"/>
          </p:nvPr>
        </p:nvSpPr>
        <p:spPr>
          <a:xfrm>
            <a:off x="1115616" y="337220"/>
            <a:ext cx="54720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/>
              <a:t>Maximising impact of multi-partner climate research programs </a:t>
            </a:r>
            <a:endParaRPr/>
          </a:p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1115616" y="1057301"/>
            <a:ext cx="5191200" cy="39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-342900" lvl="0" marL="5715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b="1" lang="en-US" sz="1600"/>
              <a:t>Co-design of projects </a:t>
            </a:r>
            <a:r>
              <a:rPr lang="en-US" sz="1600"/>
              <a:t>with users and beneficiaries</a:t>
            </a:r>
            <a:endParaRPr/>
          </a:p>
          <a:p>
            <a:pPr indent="-342900" lvl="0" marL="5715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US" sz="1600"/>
              <a:t>Plan for the inter-linkages between projects and ensure there are reasonable </a:t>
            </a:r>
            <a:r>
              <a:rPr b="1" lang="en-US" sz="1600"/>
              <a:t>accountability mechanisms</a:t>
            </a:r>
            <a:r>
              <a:rPr lang="en-US" sz="1600"/>
              <a:t> </a:t>
            </a:r>
            <a:endParaRPr/>
          </a:p>
          <a:p>
            <a:pPr indent="-342900" lvl="0" marL="5715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b="1" lang="en-US" sz="1600"/>
              <a:t>Timing</a:t>
            </a:r>
            <a:r>
              <a:rPr lang="en-US" sz="1600"/>
              <a:t> of when all partners start and when is the right time to collaborate between consortia</a:t>
            </a:r>
            <a:endParaRPr/>
          </a:p>
          <a:p>
            <a:pPr indent="-342900" lvl="0" marL="5715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US" sz="1600"/>
              <a:t>Monitoring Evaluation and Learning needs to go </a:t>
            </a:r>
            <a:r>
              <a:rPr b="1" lang="en-US" sz="1600"/>
              <a:t>beyond output level</a:t>
            </a:r>
            <a:r>
              <a:rPr lang="en-US" sz="1600"/>
              <a:t> from early stage</a:t>
            </a:r>
            <a:endParaRPr/>
          </a:p>
          <a:p>
            <a:pPr indent="-342900" lvl="0" marL="5715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b="1" lang="en-US" sz="1600"/>
              <a:t>Collaboration</a:t>
            </a:r>
            <a:r>
              <a:rPr lang="en-US" sz="1600"/>
              <a:t> between research and knowledge management teams is critical in moving to impact but requires high levels of trust and sometimes incentives </a:t>
            </a:r>
            <a:endParaRPr/>
          </a:p>
          <a:p>
            <a:pPr indent="-342900" lvl="0" marL="5715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b="1" lang="en-US" sz="1600"/>
              <a:t>Writing in accessible style </a:t>
            </a:r>
            <a:r>
              <a:rPr lang="en-US" sz="1600"/>
              <a:t>an ongoing challenge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id="58" name="Google Shape;58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44585" y="3129472"/>
            <a:ext cx="2635617" cy="1876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44586" y="1309405"/>
            <a:ext cx="2635614" cy="18200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idx="1" type="body"/>
          </p:nvPr>
        </p:nvSpPr>
        <p:spPr>
          <a:xfrm>
            <a:off x="3727035" y="981457"/>
            <a:ext cx="2393210" cy="5252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 sz="3200">
                <a:latin typeface="Arial"/>
                <a:ea typeface="Arial"/>
                <a:cs typeface="Arial"/>
                <a:sym typeface="Arial"/>
              </a:rPr>
              <a:t>Thank You</a:t>
            </a:r>
            <a:endParaRPr b="1" sz="3200"/>
          </a:p>
        </p:txBody>
      </p:sp>
      <p:sp>
        <p:nvSpPr>
          <p:cNvPr id="66" name="Google Shape;66;p10"/>
          <p:cNvSpPr txBox="1"/>
          <p:nvPr>
            <p:ph idx="2" type="body"/>
          </p:nvPr>
        </p:nvSpPr>
        <p:spPr>
          <a:xfrm>
            <a:off x="4397248" y="2426785"/>
            <a:ext cx="2611419" cy="8614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rPr lang="en-US"/>
              <a:t>info@futureclimateafrica.org</a:t>
            </a:r>
            <a:endParaRPr>
              <a:solidFill>
                <a:srgbClr val="0070C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9144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9144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9144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pic>
        <p:nvPicPr>
          <p:cNvPr descr="linkedin-2-512.gif" id="67" name="Google Shape;6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84619" y="3496678"/>
            <a:ext cx="432048" cy="43204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witter-512.gif" id="68" name="Google Shape;68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7912" y="4359604"/>
            <a:ext cx="585462" cy="55885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0"/>
          <p:cNvSpPr txBox="1"/>
          <p:nvPr/>
        </p:nvSpPr>
        <p:spPr>
          <a:xfrm>
            <a:off x="4397248" y="3281988"/>
            <a:ext cx="2611419" cy="8614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3B3B3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rPr>
              <a:t>Future Climate for Africa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3B3B3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3B3B3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3B3B3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3B3B3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3B3B3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3B3B3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3B3B3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3B3B3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3B3B3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3B3B3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3B3B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Google Shape;70;p10"/>
          <p:cNvSpPr txBox="1"/>
          <p:nvPr/>
        </p:nvSpPr>
        <p:spPr>
          <a:xfrm>
            <a:off x="4397247" y="4436405"/>
            <a:ext cx="2611419" cy="4052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rPr>
              <a:t>@future_climate</a:t>
            </a:r>
            <a:endParaRPr b="0" i="0" sz="1400" u="none" cap="none" strike="noStrike">
              <a:solidFill>
                <a:srgbClr val="3B3B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1" name="Google Shape;71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789084" y="2426785"/>
            <a:ext cx="861429" cy="861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CFA theme">
  <a:themeElements>
    <a:clrScheme name="FCFA">
      <a:dk1>
        <a:srgbClr val="262626"/>
      </a:dk1>
      <a:lt1>
        <a:srgbClr val="262626"/>
      </a:lt1>
      <a:dk2>
        <a:srgbClr val="FFFFFF"/>
      </a:dk2>
      <a:lt2>
        <a:srgbClr val="FFFFFF"/>
      </a:lt2>
      <a:accent1>
        <a:srgbClr val="BE2026"/>
      </a:accent1>
      <a:accent2>
        <a:srgbClr val="E42B26"/>
      </a:accent2>
      <a:accent3>
        <a:srgbClr val="FFC968"/>
      </a:accent3>
      <a:accent4>
        <a:srgbClr val="7083C0"/>
      </a:accent4>
      <a:accent5>
        <a:srgbClr val="58BD95"/>
      </a:accent5>
      <a:accent6>
        <a:srgbClr val="D28F59"/>
      </a:accent6>
      <a:hlink>
        <a:srgbClr val="E42B26"/>
      </a:hlink>
      <a:folHlink>
        <a:srgbClr val="F48A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