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903" r:id="rId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gbUVV2/EXMcVwDpyiCyWwIS3DcT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028"/>
    <a:srgbClr val="EB59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99"/>
  </p:normalViewPr>
  <p:slideViewPr>
    <p:cSldViewPr snapToGrid="0">
      <p:cViewPr varScale="1">
        <p:scale>
          <a:sx n="106" d="100"/>
          <a:sy n="106" d="100"/>
        </p:scale>
        <p:origin x="1800"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customschemas.google.com/relationships/presentationmetadata" Target="metadata"/><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Z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4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97" name="Google Shape;97;p4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ZA"/>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ZA" sz="1200" b="0" i="0" u="none" strike="noStrike" cap="none" dirty="0">
                <a:solidFill>
                  <a:schemeClr val="dk1"/>
                </a:solidFill>
                <a:effectLst/>
                <a:latin typeface="Calibri"/>
                <a:ea typeface="Calibri"/>
                <a:cs typeface="Calibri"/>
                <a:sym typeface="Calibri"/>
              </a:rPr>
              <a:t>This would require some seed funding to bring together the potential project consortium partners with the users and co-create the proposal or the </a:t>
            </a:r>
            <a:r>
              <a:rPr lang="en-ZA" sz="1200" b="0" i="0" u="none" strike="noStrike" cap="none" dirty="0" err="1">
                <a:solidFill>
                  <a:schemeClr val="dk1"/>
                </a:solidFill>
                <a:effectLst/>
                <a:latin typeface="Calibri"/>
                <a:ea typeface="Calibri"/>
                <a:cs typeface="Calibri"/>
                <a:sym typeface="Calibri"/>
              </a:rPr>
              <a:t>ToR</a:t>
            </a:r>
            <a:r>
              <a:rPr lang="en-ZA" sz="1200" b="0" i="0" u="none" strike="noStrike" cap="none" dirty="0">
                <a:solidFill>
                  <a:schemeClr val="dk1"/>
                </a:solidFill>
                <a:effectLst/>
                <a:latin typeface="Calibri"/>
                <a:ea typeface="Calibri"/>
                <a:cs typeface="Calibri"/>
                <a:sym typeface="Calibri"/>
              </a:rPr>
              <a:t>. </a:t>
            </a:r>
            <a:endParaRPr dirty="0"/>
          </a:p>
        </p:txBody>
      </p:sp>
      <p:sp>
        <p:nvSpPr>
          <p:cNvPr id="140" name="Google Shape;140;p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5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53" name="Google Shape;153;p5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ZA"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5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5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ZA" dirty="0"/>
              <a:t>GESI – integrate at </a:t>
            </a:r>
            <a:r>
              <a:rPr lang="en-ZA" sz="1200" b="0" i="0" u="none" strike="noStrike" cap="none" dirty="0">
                <a:solidFill>
                  <a:schemeClr val="dk1"/>
                </a:solidFill>
                <a:effectLst/>
                <a:latin typeface="Calibri"/>
                <a:ea typeface="Calibri"/>
                <a:cs typeface="Calibri"/>
                <a:sym typeface="Calibri"/>
              </a:rPr>
              <a:t>proposal stage. Tough to encourage once contracts are in place  </a:t>
            </a:r>
            <a:endParaRPr dirty="0"/>
          </a:p>
          <a:p>
            <a:pPr marL="457200" marR="0" lvl="0" indent="-228600" algn="l" rtl="0">
              <a:lnSpc>
                <a:spcPct val="100000"/>
              </a:lnSpc>
              <a:spcBef>
                <a:spcPts val="0"/>
              </a:spcBef>
              <a:spcAft>
                <a:spcPts val="0"/>
              </a:spcAft>
              <a:buClr>
                <a:srgbClr val="000000"/>
              </a:buClr>
              <a:buSzPts val="1400"/>
              <a:buFont typeface="Arial"/>
              <a:buNone/>
            </a:pPr>
            <a:r>
              <a:rPr lang="en-ZA" sz="1200" b="0" i="0" u="none" strike="noStrike" cap="none" dirty="0">
                <a:solidFill>
                  <a:schemeClr val="dk1"/>
                </a:solidFill>
                <a:effectLst/>
                <a:latin typeface="Calibri"/>
                <a:ea typeface="Calibri"/>
                <a:cs typeface="Calibri"/>
                <a:sym typeface="Calibri"/>
              </a:rPr>
              <a:t>Then there needs to be a stronger element of “gender” indicators in MEL and reporting</a:t>
            </a:r>
            <a:r>
              <a:rPr lang="en-ZA" dirty="0">
                <a:effectLst/>
              </a:rPr>
              <a:t> </a:t>
            </a:r>
            <a:br>
              <a:rPr lang="en-ZA" b="1" dirty="0"/>
            </a:br>
            <a:r>
              <a:rPr lang="en-ZA" b="1" dirty="0"/>
              <a:t>formulating the research questions / scoping and </a:t>
            </a:r>
            <a:r>
              <a:rPr lang="en-ZA" b="1" dirty="0" err="1"/>
              <a:t>strategising</a:t>
            </a:r>
            <a:r>
              <a:rPr lang="en-ZA" b="1" dirty="0"/>
              <a:t> for research projects </a:t>
            </a:r>
            <a:r>
              <a:rPr lang="en-ZA" dirty="0"/>
              <a:t>to ascertain whether researchers are asking the questions that matter to women and marginalised </a:t>
            </a:r>
            <a:r>
              <a:rPr lang="en-ZA" dirty="0" err="1"/>
              <a:t>groups</a:t>
            </a:r>
            <a:r>
              <a:rPr lang="en-ZA" b="1" dirty="0" err="1"/>
              <a:t>research</a:t>
            </a:r>
            <a:r>
              <a:rPr lang="en-ZA" b="1" dirty="0"/>
              <a:t> practices</a:t>
            </a:r>
            <a:r>
              <a:rPr lang="en-ZA" dirty="0"/>
              <a:t> including how one sets up both individualised research survey methods and also group methods (such as focus groups, consultative events) to be sensitive to gender issues and other areas of marginalisation/vulnerability such as indigenous groups, ethnic minorities, marital status, LGBTQI status, age, people living with </a:t>
            </a:r>
            <a:r>
              <a:rPr lang="en-ZA" dirty="0" err="1"/>
              <a:t>disability</a:t>
            </a:r>
            <a:r>
              <a:rPr lang="en-ZA" b="1" dirty="0" err="1"/>
              <a:t>research</a:t>
            </a:r>
            <a:r>
              <a:rPr lang="en-ZA" b="1" dirty="0"/>
              <a:t> partnerships</a:t>
            </a:r>
            <a:r>
              <a:rPr lang="en-ZA" dirty="0"/>
              <a:t> – who is involved, who does what, who is making the decisions/leading in the project team and the relation to how inclusive the research and knowledge-into-action elements </a:t>
            </a:r>
            <a:r>
              <a:rPr lang="en-ZA" dirty="0" err="1"/>
              <a:t>are</a:t>
            </a:r>
            <a:r>
              <a:rPr lang="en-ZA" b="1" dirty="0" err="1"/>
              <a:t>use</a:t>
            </a:r>
            <a:r>
              <a:rPr lang="en-ZA" b="1" dirty="0"/>
              <a:t> of language and imagery</a:t>
            </a:r>
            <a:r>
              <a:rPr lang="en-ZA" dirty="0"/>
              <a:t> and empowerment vs unintentional disempowerment and discrimination in the creation of communication/knowledge </a:t>
            </a:r>
            <a:r>
              <a:rPr lang="en-ZA" dirty="0" err="1"/>
              <a:t>products</a:t>
            </a:r>
            <a:r>
              <a:rPr lang="en-ZA" b="1" dirty="0" err="1"/>
              <a:t>events</a:t>
            </a:r>
            <a:r>
              <a:rPr lang="en-ZA" b="1" dirty="0"/>
              <a:t>/outreach/dissemination of knowledge  </a:t>
            </a:r>
            <a:r>
              <a:rPr lang="en-ZA" dirty="0"/>
              <a:t>– how to reach out and engage with different audiences/stakeholder groups, and how we do it, and how to make the process empowering for women and other groups, including people whose experiences contributed to the research (</a:t>
            </a:r>
            <a:r>
              <a:rPr lang="en-ZA" dirty="0" err="1"/>
              <a:t>eg</a:t>
            </a:r>
            <a:r>
              <a:rPr lang="en-ZA" dirty="0"/>
              <a:t> could be at community level, may not be literate), what kind of responsibilities and opportunities do we have for feeding back to them?</a:t>
            </a:r>
            <a:endParaRPr dirty="0"/>
          </a:p>
          <a:p>
            <a:pPr marL="457200" marR="0" lvl="0" indent="-228600" algn="l" rtl="0">
              <a:lnSpc>
                <a:spcPct val="100000"/>
              </a:lnSpc>
              <a:spcBef>
                <a:spcPts val="0"/>
              </a:spcBef>
              <a:spcAft>
                <a:spcPts val="0"/>
              </a:spcAft>
              <a:buSzPts val="1400"/>
              <a:buNone/>
            </a:pPr>
            <a:endParaRPr dirty="0"/>
          </a:p>
        </p:txBody>
      </p:sp>
      <p:sp>
        <p:nvSpPr>
          <p:cNvPr id="168" name="Google Shape;168;p5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ZA"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p85:notes"/>
          <p:cNvSpPr txBox="1">
            <a:spLocks noGrp="1"/>
          </p:cNvSpPr>
          <p:nvPr>
            <p:ph type="body" idx="1"/>
          </p:nvPr>
        </p:nvSpPr>
        <p:spPr>
          <a:xfrm>
            <a:off x="680562" y="4723646"/>
            <a:ext cx="5444490" cy="4474448"/>
          </a:xfrm>
          <a:prstGeom prst="rect">
            <a:avLst/>
          </a:prstGeom>
        </p:spPr>
        <p:txBody>
          <a:bodyPr spcFirstLastPara="1" wrap="square" lIns="91125" tIns="45550" rIns="91125" bIns="45550" anchor="t" anchorCtr="0">
            <a:noAutofit/>
          </a:bodyPr>
          <a:lstStyle/>
          <a:p>
            <a:pPr marL="0" lvl="0" indent="0" algn="l" rtl="0">
              <a:spcBef>
                <a:spcPts val="330"/>
              </a:spcBef>
              <a:spcAft>
                <a:spcPts val="0"/>
              </a:spcAft>
              <a:buNone/>
            </a:pPr>
            <a:endParaRPr dirty="0"/>
          </a:p>
        </p:txBody>
      </p:sp>
      <p:sp>
        <p:nvSpPr>
          <p:cNvPr id="849" name="Google Shape;849;p85:notes"/>
          <p:cNvSpPr>
            <a:spLocks noGrp="1" noRot="1" noChangeAspect="1"/>
          </p:cNvSpPr>
          <p:nvPr>
            <p:ph type="sldImg" idx="2"/>
          </p:nvPr>
        </p:nvSpPr>
        <p:spPr>
          <a:xfrm>
            <a:off x="917575" y="746125"/>
            <a:ext cx="4970463"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70115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p:cSld name="Cover">
    <p:spTree>
      <p:nvGrpSpPr>
        <p:cNvPr id="1" name="Shape 15"/>
        <p:cNvGrpSpPr/>
        <p:nvPr/>
      </p:nvGrpSpPr>
      <p:grpSpPr>
        <a:xfrm>
          <a:off x="0" y="0"/>
          <a:ext cx="0" cy="0"/>
          <a:chOff x="0" y="0"/>
          <a:chExt cx="0" cy="0"/>
        </a:xfrm>
      </p:grpSpPr>
      <p:pic>
        <p:nvPicPr>
          <p:cNvPr id="16" name="Google Shape;16;p54" descr="C:\Users\Carl\Documents\PwC\Projects\6355_CDKN\CDKN Main Logo_Orange.png"/>
          <p:cNvPicPr preferRelativeResize="0"/>
          <p:nvPr/>
        </p:nvPicPr>
        <p:blipFill rotWithShape="1">
          <a:blip r:embed="rId2">
            <a:alphaModFix/>
          </a:blip>
          <a:srcRect/>
          <a:stretch/>
        </p:blipFill>
        <p:spPr>
          <a:xfrm>
            <a:off x="323850" y="328613"/>
            <a:ext cx="3852863" cy="1676400"/>
          </a:xfrm>
          <a:prstGeom prst="rect">
            <a:avLst/>
          </a:prstGeom>
          <a:noFill/>
          <a:ln>
            <a:noFill/>
          </a:ln>
        </p:spPr>
      </p:pic>
      <p:cxnSp>
        <p:nvCxnSpPr>
          <p:cNvPr id="17" name="Google Shape;17;p54"/>
          <p:cNvCxnSpPr/>
          <p:nvPr/>
        </p:nvCxnSpPr>
        <p:spPr>
          <a:xfrm>
            <a:off x="323850" y="4200525"/>
            <a:ext cx="8496300" cy="0"/>
          </a:xfrm>
          <a:prstGeom prst="straightConnector1">
            <a:avLst/>
          </a:prstGeom>
          <a:noFill/>
          <a:ln w="9525" cap="flat" cmpd="sng">
            <a:solidFill>
              <a:srgbClr val="E9531F"/>
            </a:solidFill>
            <a:prstDash val="solid"/>
            <a:round/>
            <a:headEnd type="none" w="sm" len="sm"/>
            <a:tailEnd type="none" w="sm" len="sm"/>
          </a:ln>
        </p:spPr>
      </p:cxnSp>
      <p:sp>
        <p:nvSpPr>
          <p:cNvPr id="18" name="Google Shape;18;p54"/>
          <p:cNvSpPr txBox="1">
            <a:spLocks noGrp="1"/>
          </p:cNvSpPr>
          <p:nvPr>
            <p:ph type="title"/>
          </p:nvPr>
        </p:nvSpPr>
        <p:spPr>
          <a:xfrm>
            <a:off x="323081" y="3018089"/>
            <a:ext cx="8186016" cy="1181862"/>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SzPts val="3200"/>
              <a:buNone/>
              <a:defRPr sz="48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54"/>
          <p:cNvSpPr txBox="1">
            <a:spLocks noGrp="1"/>
          </p:cNvSpPr>
          <p:nvPr>
            <p:ph type="body" idx="1"/>
          </p:nvPr>
        </p:nvSpPr>
        <p:spPr>
          <a:xfrm>
            <a:off x="323077" y="4199950"/>
            <a:ext cx="8186020" cy="47397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40"/>
              </a:spcBef>
              <a:spcAft>
                <a:spcPts val="0"/>
              </a:spcAft>
              <a:buSzPts val="2200"/>
              <a:buNone/>
              <a:defRPr sz="2800" b="0">
                <a:solidFill>
                  <a:schemeClr val="lt2"/>
                </a:solidFill>
              </a:defRPr>
            </a:lvl1pPr>
            <a:lvl2pPr marL="914400" lvl="1" indent="-382269" algn="l">
              <a:lnSpc>
                <a:spcPct val="100000"/>
              </a:lnSpc>
              <a:spcBef>
                <a:spcPts val="440"/>
              </a:spcBef>
              <a:spcAft>
                <a:spcPts val="0"/>
              </a:spcAft>
              <a:buSzPts val="2420"/>
              <a:buChar char="•"/>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S Title, Bullet Points, Image">
  <p:cSld name="CS Title, Bullet Points, Image">
    <p:bg>
      <p:bgPr>
        <a:solidFill>
          <a:schemeClr val="lt2">
            <a:alpha val="20000"/>
          </a:schemeClr>
        </a:solidFill>
        <a:effectLst/>
      </p:bgPr>
    </p:bg>
    <p:spTree>
      <p:nvGrpSpPr>
        <p:cNvPr id="1" name="Shape 85"/>
        <p:cNvGrpSpPr/>
        <p:nvPr/>
      </p:nvGrpSpPr>
      <p:grpSpPr>
        <a:xfrm>
          <a:off x="0" y="0"/>
          <a:ext cx="0" cy="0"/>
          <a:chOff x="0" y="0"/>
          <a:chExt cx="0" cy="0"/>
        </a:xfrm>
      </p:grpSpPr>
      <p:sp>
        <p:nvSpPr>
          <p:cNvPr id="86" name="Google Shape;86;p45"/>
          <p:cNvSpPr txBox="1">
            <a:spLocks noGrp="1"/>
          </p:cNvSpPr>
          <p:nvPr>
            <p:ph type="title"/>
          </p:nvPr>
        </p:nvSpPr>
        <p:spPr>
          <a:xfrm>
            <a:off x="599439" y="504308"/>
            <a:ext cx="3240000" cy="11430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rgbClr val="B61322"/>
              </a:buClr>
              <a:buSzPts val="3200"/>
              <a:buFont typeface="Calibri"/>
              <a:buNone/>
              <a:defRPr>
                <a:solidFill>
                  <a:srgbClr val="B6132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45"/>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45"/>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cxnSp>
        <p:nvCxnSpPr>
          <p:cNvPr id="89" name="Google Shape;89;p45"/>
          <p:cNvCxnSpPr/>
          <p:nvPr/>
        </p:nvCxnSpPr>
        <p:spPr>
          <a:xfrm>
            <a:off x="457200" y="6342677"/>
            <a:ext cx="8229600" cy="0"/>
          </a:xfrm>
          <a:prstGeom prst="straightConnector1">
            <a:avLst/>
          </a:prstGeom>
          <a:noFill/>
          <a:ln w="9525" cap="flat" cmpd="sng">
            <a:solidFill>
              <a:srgbClr val="DA2B1C"/>
            </a:solidFill>
            <a:prstDash val="solid"/>
            <a:round/>
            <a:headEnd type="none" w="sm" len="sm"/>
            <a:tailEnd type="none" w="sm" len="sm"/>
          </a:ln>
        </p:spPr>
      </p:cxnSp>
      <p:sp>
        <p:nvSpPr>
          <p:cNvPr id="90" name="Google Shape;90;p45"/>
          <p:cNvSpPr txBox="1">
            <a:spLocks noGrp="1"/>
          </p:cNvSpPr>
          <p:nvPr>
            <p:ph type="body" idx="1"/>
          </p:nvPr>
        </p:nvSpPr>
        <p:spPr>
          <a:xfrm>
            <a:off x="3962400" y="504308"/>
            <a:ext cx="4724400" cy="3892334"/>
          </a:xfrm>
          <a:prstGeom prst="rect">
            <a:avLst/>
          </a:prstGeom>
          <a:noFill/>
          <a:ln>
            <a:noFill/>
          </a:ln>
        </p:spPr>
        <p:txBody>
          <a:bodyPr spcFirstLastPara="1" wrap="square" lIns="0" tIns="0" rIns="0" bIns="0" anchor="t" anchorCtr="0">
            <a:noAutofit/>
          </a:bodyPr>
          <a:lstStyle>
            <a:lvl1pPr marL="457200" lvl="0" indent="-382270" algn="l">
              <a:lnSpc>
                <a:spcPct val="100000"/>
              </a:lnSpc>
              <a:spcBef>
                <a:spcPts val="440"/>
              </a:spcBef>
              <a:spcAft>
                <a:spcPts val="0"/>
              </a:spcAft>
              <a:buClr>
                <a:schemeClr val="accent1"/>
              </a:buClr>
              <a:buSzPts val="2420"/>
              <a:buFont typeface="Arial"/>
              <a:buChar char="•"/>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91" name="Google Shape;91;p45"/>
          <p:cNvSpPr/>
          <p:nvPr/>
        </p:nvSpPr>
        <p:spPr>
          <a:xfrm>
            <a:off x="0" y="0"/>
            <a:ext cx="294640" cy="146304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 name="Google Shape;92;p45"/>
          <p:cNvSpPr>
            <a:spLocks noGrp="1"/>
          </p:cNvSpPr>
          <p:nvPr>
            <p:ph type="pic" idx="2"/>
          </p:nvPr>
        </p:nvSpPr>
        <p:spPr>
          <a:xfrm>
            <a:off x="457200" y="3800475"/>
            <a:ext cx="3505200" cy="2300288"/>
          </a:xfrm>
          <a:prstGeom prst="rect">
            <a:avLst/>
          </a:prstGeom>
          <a:noFill/>
          <a:ln>
            <a:noFill/>
          </a:ln>
        </p:spPr>
        <p:txBody>
          <a:bodyPr spcFirstLastPara="1" wrap="square" lIns="0" tIns="0" rIns="0" bIns="0" anchor="t" anchorCtr="0">
            <a:noAutofit/>
          </a:bodyPr>
          <a:lstStyle>
            <a:lvl1pPr marR="0" lvl="0" algn="l" rtl="0">
              <a:lnSpc>
                <a:spcPct val="100000"/>
              </a:lnSpc>
              <a:spcBef>
                <a:spcPts val="440"/>
              </a:spcBef>
              <a:spcAft>
                <a:spcPts val="0"/>
              </a:spcAft>
              <a:buClr>
                <a:schemeClr val="dk1"/>
              </a:buClr>
              <a:buSzPts val="2200"/>
              <a:buFont typeface="Arial"/>
              <a:buNone/>
              <a:defRPr sz="2200" b="0" i="0" u="none" strike="noStrike" cap="none">
                <a:solidFill>
                  <a:schemeClr val="dk1"/>
                </a:solidFill>
                <a:latin typeface="Calibri"/>
                <a:ea typeface="Calibri"/>
                <a:cs typeface="Calibri"/>
                <a:sym typeface="Calibri"/>
              </a:defRPr>
            </a:lvl1pPr>
            <a:lvl2pPr marR="0" lvl="1" algn="l" rtl="0">
              <a:lnSpc>
                <a:spcPct val="100000"/>
              </a:lnSpc>
              <a:spcBef>
                <a:spcPts val="440"/>
              </a:spcBef>
              <a:spcAft>
                <a:spcPts val="0"/>
              </a:spcAft>
              <a:buClr>
                <a:schemeClr val="accent1"/>
              </a:buClr>
              <a:buSzPts val="2420"/>
              <a:buFont typeface="Arial"/>
              <a:buChar char="•"/>
              <a:defRPr sz="22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3" name="Google Shape;93;p45"/>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Back Cover_Full_Disclaimer">
    <p:spTree>
      <p:nvGrpSpPr>
        <p:cNvPr id="1" name=""/>
        <p:cNvGrpSpPr/>
        <p:nvPr/>
      </p:nvGrpSpPr>
      <p:grpSpPr>
        <a:xfrm>
          <a:off x="0" y="0"/>
          <a:ext cx="0" cy="0"/>
          <a:chOff x="0" y="0"/>
          <a:chExt cx="0" cy="0"/>
        </a:xfrm>
      </p:grpSpPr>
      <p:grpSp>
        <p:nvGrpSpPr>
          <p:cNvPr id="2" name="Group 21"/>
          <p:cNvGrpSpPr>
            <a:grpSpLocks/>
          </p:cNvGrpSpPr>
          <p:nvPr userDrawn="1"/>
        </p:nvGrpSpPr>
        <p:grpSpPr bwMode="auto">
          <a:xfrm flipH="1">
            <a:off x="169863" y="163513"/>
            <a:ext cx="8804275" cy="6532562"/>
            <a:chOff x="198404" y="180631"/>
            <a:chExt cx="10296592" cy="7202832"/>
          </a:xfrm>
        </p:grpSpPr>
        <p:sp>
          <p:nvSpPr>
            <p:cNvPr id="3" name="Rectangle 22"/>
            <p:cNvSpPr>
              <a:spLocks noChangeArrowheads="1"/>
            </p:cNvSpPr>
            <p:nvPr userDrawn="1"/>
          </p:nvSpPr>
          <p:spPr bwMode="auto">
            <a:xfrm>
              <a:off x="198404" y="180631"/>
              <a:ext cx="10296592" cy="7199331"/>
            </a:xfrm>
            <a:prstGeom prst="rect">
              <a:avLst/>
            </a:prstGeom>
            <a:solidFill>
              <a:srgbClr val="F37021"/>
            </a:solidFill>
            <a:ln w="9525">
              <a:noFill/>
              <a:miter lim="800000"/>
              <a:headEnd/>
              <a:tailEnd/>
            </a:ln>
          </p:spPr>
          <p:txBody>
            <a:bodyPr/>
            <a:lstStyle/>
            <a:p>
              <a:pPr>
                <a:defRPr/>
              </a:pPr>
              <a:endParaRPr lang="en-GB">
                <a:ea typeface="ＭＳ Ｐゴシック" charset="-128"/>
                <a:cs typeface="+mn-cs"/>
              </a:endParaRPr>
            </a:p>
          </p:txBody>
        </p:sp>
        <p:grpSp>
          <p:nvGrpSpPr>
            <p:cNvPr id="4" name="Group 23"/>
            <p:cNvGrpSpPr>
              <a:grpSpLocks/>
            </p:cNvGrpSpPr>
            <p:nvPr userDrawn="1"/>
          </p:nvGrpSpPr>
          <p:grpSpPr bwMode="auto">
            <a:xfrm>
              <a:off x="198404" y="184132"/>
              <a:ext cx="4064054" cy="7199331"/>
              <a:chOff x="11903075" y="184132"/>
              <a:chExt cx="4064054" cy="7199331"/>
            </a:xfrm>
          </p:grpSpPr>
          <p:sp>
            <p:nvSpPr>
              <p:cNvPr id="5" name="Freeform 4"/>
              <p:cNvSpPr>
                <a:spLocks/>
              </p:cNvSpPr>
              <p:nvPr userDrawn="1"/>
            </p:nvSpPr>
            <p:spPr bwMode="auto">
              <a:xfrm>
                <a:off x="11903075" y="184132"/>
                <a:ext cx="3620331" cy="2005941"/>
              </a:xfrm>
              <a:custGeom>
                <a:avLst/>
                <a:gdLst>
                  <a:gd name="T0" fmla="*/ 0 w 1140"/>
                  <a:gd name="T1" fmla="*/ 2147483647 h 632"/>
                  <a:gd name="T2" fmla="*/ 2147483647 w 1140"/>
                  <a:gd name="T3" fmla="*/ 2147483647 h 632"/>
                  <a:gd name="T4" fmla="*/ 2147483647 w 1140"/>
                  <a:gd name="T5" fmla="*/ 2147483647 h 632"/>
                  <a:gd name="T6" fmla="*/ 2147483647 w 1140"/>
                  <a:gd name="T7" fmla="*/ 0 h 632"/>
                  <a:gd name="T8" fmla="*/ 0 w 1140"/>
                  <a:gd name="T9" fmla="*/ 0 h 632"/>
                  <a:gd name="T10" fmla="*/ 0 w 1140"/>
                  <a:gd name="T11" fmla="*/ 2147483647 h 6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40" h="632">
                    <a:moveTo>
                      <a:pt x="0" y="632"/>
                    </a:moveTo>
                    <a:cubicBezTo>
                      <a:pt x="221" y="254"/>
                      <a:pt x="629" y="1"/>
                      <a:pt x="1097" y="1"/>
                    </a:cubicBezTo>
                    <a:cubicBezTo>
                      <a:pt x="1112" y="1"/>
                      <a:pt x="1126" y="1"/>
                      <a:pt x="1140" y="1"/>
                    </a:cubicBezTo>
                    <a:cubicBezTo>
                      <a:pt x="1140" y="1"/>
                      <a:pt x="1140" y="1"/>
                      <a:pt x="1140" y="0"/>
                    </a:cubicBezTo>
                    <a:cubicBezTo>
                      <a:pt x="0" y="0"/>
                      <a:pt x="0" y="0"/>
                      <a:pt x="0" y="0"/>
                    </a:cubicBezTo>
                    <a:lnTo>
                      <a:pt x="0" y="632"/>
                    </a:lnTo>
                    <a:close/>
                  </a:path>
                </a:pathLst>
              </a:custGeom>
              <a:solidFill>
                <a:srgbClr val="FCB116"/>
              </a:solidFill>
              <a:ln w="9525">
                <a:noFill/>
                <a:round/>
                <a:headEnd/>
                <a:tailEnd/>
              </a:ln>
            </p:spPr>
            <p:txBody>
              <a:bodyPr/>
              <a:lstStyle/>
              <a:p>
                <a:pPr>
                  <a:defRPr/>
                </a:pPr>
                <a:endParaRPr lang="en-GB">
                  <a:ea typeface="ＭＳ Ｐゴシック" charset="-128"/>
                  <a:cs typeface="+mn-cs"/>
                </a:endParaRPr>
              </a:p>
            </p:txBody>
          </p:sp>
          <p:sp>
            <p:nvSpPr>
              <p:cNvPr id="6" name="Freeform 5"/>
              <p:cNvSpPr>
                <a:spLocks/>
              </p:cNvSpPr>
              <p:nvPr userDrawn="1"/>
            </p:nvSpPr>
            <p:spPr bwMode="auto">
              <a:xfrm>
                <a:off x="11903075" y="187633"/>
                <a:ext cx="4064054" cy="3982124"/>
              </a:xfrm>
              <a:custGeom>
                <a:avLst/>
                <a:gdLst>
                  <a:gd name="T0" fmla="*/ 0 w 1280"/>
                  <a:gd name="T1" fmla="*/ 2147483647 h 1255"/>
                  <a:gd name="T2" fmla="*/ 0 w 1280"/>
                  <a:gd name="T3" fmla="*/ 2147483647 h 1255"/>
                  <a:gd name="T4" fmla="*/ 2147483647 w 1280"/>
                  <a:gd name="T5" fmla="*/ 2147483647 h 1255"/>
                  <a:gd name="T6" fmla="*/ 2147483647 w 1280"/>
                  <a:gd name="T7" fmla="*/ 2147483647 h 1255"/>
                  <a:gd name="T8" fmla="*/ 2147483647 w 1280"/>
                  <a:gd name="T9" fmla="*/ 2147483647 h 1255"/>
                  <a:gd name="T10" fmla="*/ 2147483647 w 1280"/>
                  <a:gd name="T11" fmla="*/ 0 h 1255"/>
                  <a:gd name="T12" fmla="*/ 2147483647 w 1280"/>
                  <a:gd name="T13" fmla="*/ 0 h 1255"/>
                  <a:gd name="T14" fmla="*/ 0 w 1280"/>
                  <a:gd name="T15" fmla="*/ 2147483647 h 125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80" h="1255">
                    <a:moveTo>
                      <a:pt x="0" y="631"/>
                    </a:moveTo>
                    <a:cubicBezTo>
                      <a:pt x="0" y="772"/>
                      <a:pt x="0" y="772"/>
                      <a:pt x="0" y="772"/>
                    </a:cubicBezTo>
                    <a:cubicBezTo>
                      <a:pt x="44" y="764"/>
                      <a:pt x="89" y="760"/>
                      <a:pt x="135" y="760"/>
                    </a:cubicBezTo>
                    <a:cubicBezTo>
                      <a:pt x="460" y="760"/>
                      <a:pt x="737" y="966"/>
                      <a:pt x="844" y="1255"/>
                    </a:cubicBezTo>
                    <a:cubicBezTo>
                      <a:pt x="1105" y="1099"/>
                      <a:pt x="1280" y="812"/>
                      <a:pt x="1280" y="483"/>
                    </a:cubicBezTo>
                    <a:cubicBezTo>
                      <a:pt x="1280" y="306"/>
                      <a:pt x="1229" y="140"/>
                      <a:pt x="1140" y="0"/>
                    </a:cubicBezTo>
                    <a:cubicBezTo>
                      <a:pt x="1126" y="0"/>
                      <a:pt x="1112" y="0"/>
                      <a:pt x="1097" y="0"/>
                    </a:cubicBezTo>
                    <a:cubicBezTo>
                      <a:pt x="629" y="0"/>
                      <a:pt x="221" y="253"/>
                      <a:pt x="0" y="631"/>
                    </a:cubicBezTo>
                    <a:close/>
                  </a:path>
                </a:pathLst>
              </a:custGeom>
              <a:solidFill>
                <a:srgbClr val="E84722"/>
              </a:solidFill>
              <a:ln w="9525">
                <a:noFill/>
                <a:round/>
                <a:headEnd/>
                <a:tailEnd/>
              </a:ln>
            </p:spPr>
            <p:txBody>
              <a:bodyPr/>
              <a:lstStyle/>
              <a:p>
                <a:pPr>
                  <a:defRPr/>
                </a:pPr>
                <a:endParaRPr lang="en-GB">
                  <a:ea typeface="ＭＳ Ｐゴシック" charset="-128"/>
                  <a:cs typeface="+mn-cs"/>
                </a:endParaRPr>
              </a:p>
            </p:txBody>
          </p:sp>
          <p:sp>
            <p:nvSpPr>
              <p:cNvPr id="7" name="Freeform 6"/>
              <p:cNvSpPr>
                <a:spLocks/>
              </p:cNvSpPr>
              <p:nvPr userDrawn="1"/>
            </p:nvSpPr>
            <p:spPr bwMode="auto">
              <a:xfrm>
                <a:off x="11903075" y="6298225"/>
                <a:ext cx="915294" cy="1085238"/>
              </a:xfrm>
              <a:custGeom>
                <a:avLst/>
                <a:gdLst>
                  <a:gd name="T0" fmla="*/ 0 w 288"/>
                  <a:gd name="T1" fmla="*/ 0 h 342"/>
                  <a:gd name="T2" fmla="*/ 0 w 288"/>
                  <a:gd name="T3" fmla="*/ 2147483647 h 342"/>
                  <a:gd name="T4" fmla="*/ 2147483647 w 288"/>
                  <a:gd name="T5" fmla="*/ 2147483647 h 342"/>
                  <a:gd name="T6" fmla="*/ 2147483647 w 288"/>
                  <a:gd name="T7" fmla="*/ 2147483647 h 342"/>
                  <a:gd name="T8" fmla="*/ 0 w 288"/>
                  <a:gd name="T9" fmla="*/ 0 h 3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342">
                    <a:moveTo>
                      <a:pt x="0" y="0"/>
                    </a:moveTo>
                    <a:cubicBezTo>
                      <a:pt x="0" y="342"/>
                      <a:pt x="0" y="342"/>
                      <a:pt x="0" y="342"/>
                    </a:cubicBezTo>
                    <a:cubicBezTo>
                      <a:pt x="274" y="342"/>
                      <a:pt x="274" y="342"/>
                      <a:pt x="274" y="342"/>
                    </a:cubicBezTo>
                    <a:cubicBezTo>
                      <a:pt x="279" y="341"/>
                      <a:pt x="283" y="340"/>
                      <a:pt x="288" y="339"/>
                    </a:cubicBezTo>
                    <a:cubicBezTo>
                      <a:pt x="173" y="244"/>
                      <a:pt x="76" y="129"/>
                      <a:pt x="0" y="0"/>
                    </a:cubicBezTo>
                    <a:close/>
                  </a:path>
                </a:pathLst>
              </a:custGeom>
              <a:solidFill>
                <a:srgbClr val="C4161C"/>
              </a:solidFill>
              <a:ln w="9525">
                <a:noFill/>
                <a:round/>
                <a:headEnd/>
                <a:tailEnd/>
              </a:ln>
            </p:spPr>
            <p:txBody>
              <a:bodyPr/>
              <a:lstStyle/>
              <a:p>
                <a:pPr>
                  <a:defRPr/>
                </a:pPr>
                <a:endParaRPr lang="en-GB">
                  <a:ea typeface="ＭＳ Ｐゴシック" charset="-128"/>
                  <a:cs typeface="+mn-cs"/>
                </a:endParaRPr>
              </a:p>
            </p:txBody>
          </p:sp>
          <p:sp>
            <p:nvSpPr>
              <p:cNvPr id="8" name="Freeform 7"/>
              <p:cNvSpPr>
                <a:spLocks/>
              </p:cNvSpPr>
              <p:nvPr userDrawn="1"/>
            </p:nvSpPr>
            <p:spPr bwMode="auto">
              <a:xfrm>
                <a:off x="11903075" y="4169757"/>
                <a:ext cx="2829428" cy="3204955"/>
              </a:xfrm>
              <a:custGeom>
                <a:avLst/>
                <a:gdLst>
                  <a:gd name="T0" fmla="*/ 0 w 891"/>
                  <a:gd name="T1" fmla="*/ 2147483647 h 1009"/>
                  <a:gd name="T2" fmla="*/ 0 w 891"/>
                  <a:gd name="T3" fmla="*/ 2147483647 h 1009"/>
                  <a:gd name="T4" fmla="*/ 2147483647 w 891"/>
                  <a:gd name="T5" fmla="*/ 2147483647 h 1009"/>
                  <a:gd name="T6" fmla="*/ 2147483647 w 891"/>
                  <a:gd name="T7" fmla="*/ 2147483647 h 1009"/>
                  <a:gd name="T8" fmla="*/ 2147483647 w 891"/>
                  <a:gd name="T9" fmla="*/ 0 h 1009"/>
                  <a:gd name="T10" fmla="*/ 2147483647 w 891"/>
                  <a:gd name="T11" fmla="*/ 2147483647 h 1009"/>
                  <a:gd name="T12" fmla="*/ 0 w 891"/>
                  <a:gd name="T13" fmla="*/ 2147483647 h 10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91" h="1009">
                    <a:moveTo>
                      <a:pt x="0" y="38"/>
                    </a:moveTo>
                    <a:cubicBezTo>
                      <a:pt x="0" y="670"/>
                      <a:pt x="0" y="670"/>
                      <a:pt x="0" y="670"/>
                    </a:cubicBezTo>
                    <a:cubicBezTo>
                      <a:pt x="76" y="799"/>
                      <a:pt x="173" y="914"/>
                      <a:pt x="288" y="1009"/>
                    </a:cubicBezTo>
                    <a:cubicBezTo>
                      <a:pt x="632" y="938"/>
                      <a:pt x="891" y="632"/>
                      <a:pt x="891" y="265"/>
                    </a:cubicBezTo>
                    <a:cubicBezTo>
                      <a:pt x="891" y="172"/>
                      <a:pt x="874" y="83"/>
                      <a:pt x="844" y="0"/>
                    </a:cubicBezTo>
                    <a:cubicBezTo>
                      <a:pt x="710" y="80"/>
                      <a:pt x="554" y="127"/>
                      <a:pt x="387" y="127"/>
                    </a:cubicBezTo>
                    <a:cubicBezTo>
                      <a:pt x="248" y="127"/>
                      <a:pt x="117" y="95"/>
                      <a:pt x="0" y="38"/>
                    </a:cubicBezTo>
                    <a:close/>
                  </a:path>
                </a:pathLst>
              </a:custGeom>
              <a:solidFill>
                <a:srgbClr val="9F1D20"/>
              </a:solidFill>
              <a:ln w="9525">
                <a:noFill/>
                <a:round/>
                <a:headEnd/>
                <a:tailEnd/>
              </a:ln>
            </p:spPr>
            <p:txBody>
              <a:bodyPr/>
              <a:lstStyle/>
              <a:p>
                <a:pPr>
                  <a:defRPr/>
                </a:pPr>
                <a:endParaRPr lang="en-GB">
                  <a:ea typeface="ＭＳ Ｐゴシック" charset="-128"/>
                  <a:cs typeface="+mn-cs"/>
                </a:endParaRPr>
              </a:p>
            </p:txBody>
          </p:sp>
          <p:sp>
            <p:nvSpPr>
              <p:cNvPr id="9" name="Freeform 8"/>
              <p:cNvSpPr>
                <a:spLocks/>
              </p:cNvSpPr>
              <p:nvPr userDrawn="1"/>
            </p:nvSpPr>
            <p:spPr bwMode="auto">
              <a:xfrm>
                <a:off x="11903075" y="2599663"/>
                <a:ext cx="2679045" cy="1974434"/>
              </a:xfrm>
              <a:custGeom>
                <a:avLst/>
                <a:gdLst>
                  <a:gd name="T0" fmla="*/ 2147483647 w 844"/>
                  <a:gd name="T1" fmla="*/ 0 h 622"/>
                  <a:gd name="T2" fmla="*/ 0 w 844"/>
                  <a:gd name="T3" fmla="*/ 2147483647 h 622"/>
                  <a:gd name="T4" fmla="*/ 0 w 844"/>
                  <a:gd name="T5" fmla="*/ 2147483647 h 622"/>
                  <a:gd name="T6" fmla="*/ 2147483647 w 844"/>
                  <a:gd name="T7" fmla="*/ 2147483647 h 622"/>
                  <a:gd name="T8" fmla="*/ 2147483647 w 844"/>
                  <a:gd name="T9" fmla="*/ 2147483647 h 622"/>
                  <a:gd name="T10" fmla="*/ 2147483647 w 844"/>
                  <a:gd name="T11" fmla="*/ 0 h 6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4" h="622">
                    <a:moveTo>
                      <a:pt x="135" y="0"/>
                    </a:moveTo>
                    <a:cubicBezTo>
                      <a:pt x="89" y="0"/>
                      <a:pt x="44" y="4"/>
                      <a:pt x="0" y="12"/>
                    </a:cubicBezTo>
                    <a:cubicBezTo>
                      <a:pt x="0" y="533"/>
                      <a:pt x="0" y="533"/>
                      <a:pt x="0" y="533"/>
                    </a:cubicBezTo>
                    <a:cubicBezTo>
                      <a:pt x="117" y="590"/>
                      <a:pt x="248" y="622"/>
                      <a:pt x="387" y="622"/>
                    </a:cubicBezTo>
                    <a:cubicBezTo>
                      <a:pt x="554" y="622"/>
                      <a:pt x="710" y="575"/>
                      <a:pt x="844" y="495"/>
                    </a:cubicBezTo>
                    <a:cubicBezTo>
                      <a:pt x="737" y="206"/>
                      <a:pt x="460" y="0"/>
                      <a:pt x="135" y="0"/>
                    </a:cubicBezTo>
                    <a:close/>
                  </a:path>
                </a:pathLst>
              </a:custGeom>
              <a:solidFill>
                <a:srgbClr val="C72326"/>
              </a:solidFill>
              <a:ln w="9525">
                <a:noFill/>
                <a:round/>
                <a:headEnd/>
                <a:tailEnd/>
              </a:ln>
            </p:spPr>
            <p:txBody>
              <a:bodyPr/>
              <a:lstStyle/>
              <a:p>
                <a:pPr>
                  <a:defRPr/>
                </a:pPr>
                <a:endParaRPr lang="en-GB">
                  <a:ea typeface="ＭＳ Ｐゴシック" charset="-128"/>
                  <a:cs typeface="+mn-cs"/>
                </a:endParaRPr>
              </a:p>
            </p:txBody>
          </p:sp>
        </p:grpSp>
      </p:grpSp>
      <p:sp>
        <p:nvSpPr>
          <p:cNvPr id="10" name="Rectangle 9"/>
          <p:cNvSpPr>
            <a:spLocks noChangeArrowheads="1"/>
          </p:cNvSpPr>
          <p:nvPr userDrawn="1"/>
        </p:nvSpPr>
        <p:spPr bwMode="auto">
          <a:xfrm>
            <a:off x="323850" y="4310063"/>
            <a:ext cx="6230938" cy="2205037"/>
          </a:xfrm>
          <a:prstGeom prst="rect">
            <a:avLst/>
          </a:prstGeom>
          <a:noFill/>
          <a:ln w="9525">
            <a:noFill/>
            <a:miter lim="800000"/>
            <a:headEnd/>
            <a:tailEnd/>
          </a:ln>
        </p:spPr>
        <p:txBody>
          <a:bodyPr lIns="0" tIns="0" rIns="0" bIns="0" anchor="b">
            <a:spAutoFit/>
          </a:bodyPr>
          <a:lstStyle/>
          <a:p>
            <a:pPr marL="0" lvl="1" indent="0">
              <a:lnSpc>
                <a:spcPct val="110000"/>
              </a:lnSpc>
              <a:spcBef>
                <a:spcPct val="50000"/>
              </a:spcBef>
              <a:defRPr/>
            </a:pPr>
            <a:r>
              <a:rPr lang="en-GB" sz="1000">
                <a:solidFill>
                  <a:schemeClr val="bg1"/>
                </a:solidFill>
                <a:ea typeface="ＭＳ Ｐゴシック" charset="-128"/>
                <a:cs typeface="+mn-cs"/>
              </a:rPr>
              <a:t>This document is an output from a project funded by the UK Department for International Development (DFID) for the benefit of developing countries. However, the views expressed and information contained in it are not necessarily those of or endorsed by DFID, which can accept no responsibility for such views or information or for any reliance placed on them. This publication has been prepared for general guidance on matters of interest only, and does not constitute professional advice. You should not act upon the information contained in this publication without obtaining specific professional advice. No representation or warranty (express or implied) is given as to the accuracy or completeness of the information contained in this publication, and, to the extent permitted by law, the Climate and Development Knowledge Network</a:t>
            </a:r>
            <a:r>
              <a:rPr lang="en-GB" altLang="en-US" sz="1000">
                <a:solidFill>
                  <a:schemeClr val="bg1"/>
                </a:solidFill>
                <a:ea typeface="ＭＳ Ｐゴシック" charset="-128"/>
                <a:cs typeface="+mn-cs"/>
              </a:rPr>
              <a:t>’</a:t>
            </a:r>
            <a:r>
              <a:rPr lang="en-GB" sz="1000">
                <a:solidFill>
                  <a:schemeClr val="bg1"/>
                </a:solidFill>
                <a:ea typeface="ＭＳ Ｐゴシック" charset="-128"/>
                <a:cs typeface="+mn-cs"/>
              </a:rPr>
              <a:t>s members, the UK Department for International Development (</a:t>
            </a:r>
            <a:r>
              <a:rPr lang="en-GB" altLang="en-US" sz="1000">
                <a:solidFill>
                  <a:schemeClr val="bg1"/>
                </a:solidFill>
                <a:ea typeface="ＭＳ Ｐゴシック" charset="-128"/>
                <a:cs typeface="+mn-cs"/>
              </a:rPr>
              <a:t>‘</a:t>
            </a:r>
            <a:r>
              <a:rPr lang="en-GB" sz="1000">
                <a:solidFill>
                  <a:schemeClr val="bg1"/>
                </a:solidFill>
                <a:ea typeface="ＭＳ Ｐゴシック" charset="-128"/>
                <a:cs typeface="+mn-cs"/>
              </a:rPr>
              <a:t>DFID</a:t>
            </a:r>
            <a:r>
              <a:rPr lang="en-GB" altLang="en-US" sz="1000">
                <a:solidFill>
                  <a:schemeClr val="bg1"/>
                </a:solidFill>
                <a:ea typeface="ＭＳ Ｐゴシック" charset="-128"/>
                <a:cs typeface="+mn-cs"/>
              </a:rPr>
              <a:t>’</a:t>
            </a:r>
            <a:r>
              <a:rPr lang="en-GB" sz="1000">
                <a:solidFill>
                  <a:schemeClr val="bg1"/>
                </a:solidFill>
                <a:ea typeface="ＭＳ Ｐゴシック" charset="-128"/>
                <a:cs typeface="+mn-cs"/>
              </a:rPr>
              <a:t>), their advisors and the authors and distributors of this publication do not accept or assume any liability, responsibility or duty of care for any consequences of you or anyone else acting, or refraining to act, in reliance on the information contained in this publication or for any decision based on it.</a:t>
            </a:r>
          </a:p>
          <a:p>
            <a:pPr marL="0" lvl="1" indent="0">
              <a:lnSpc>
                <a:spcPct val="110000"/>
              </a:lnSpc>
              <a:spcBef>
                <a:spcPct val="50000"/>
              </a:spcBef>
              <a:defRPr/>
            </a:pPr>
            <a:r>
              <a:rPr lang="en-GB" sz="1000">
                <a:solidFill>
                  <a:schemeClr val="bg1"/>
                </a:solidFill>
                <a:ea typeface="ＭＳ Ｐゴシック" charset="-128"/>
                <a:cs typeface="+mn-cs"/>
              </a:rPr>
              <a:t>Copyright © 2010, Climate and Development Knowledge Network. All rights reserved.</a:t>
            </a:r>
          </a:p>
        </p:txBody>
      </p:sp>
      <p:sp>
        <p:nvSpPr>
          <p:cNvPr id="11" name="TextBox 30"/>
          <p:cNvSpPr txBox="1">
            <a:spLocks noChangeArrowheads="1"/>
          </p:cNvSpPr>
          <p:nvPr userDrawn="1"/>
        </p:nvSpPr>
        <p:spPr bwMode="auto">
          <a:xfrm>
            <a:off x="323850" y="3695700"/>
            <a:ext cx="2703513" cy="554038"/>
          </a:xfrm>
          <a:prstGeom prst="rect">
            <a:avLst/>
          </a:prstGeom>
          <a:noFill/>
          <a:ln>
            <a:noFill/>
          </a:ln>
        </p:spPr>
        <p:txBody>
          <a:bodyPr wrap="none" lIns="0" tIns="0" rIns="0" bIns="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defRPr/>
            </a:pPr>
            <a:r>
              <a:rPr lang="en-GB" sz="3600" dirty="0">
                <a:solidFill>
                  <a:schemeClr val="bg1"/>
                </a:solidFill>
                <a:ea typeface="+mn-ea"/>
                <a:cs typeface="Arial" charset="0"/>
              </a:rPr>
              <a:t>www.cdkn.org</a:t>
            </a:r>
          </a:p>
        </p:txBody>
      </p:sp>
    </p:spTree>
    <p:extLst>
      <p:ext uri="{BB962C8B-B14F-4D97-AF65-F5344CB8AC3E}">
        <p14:creationId xmlns:p14="http://schemas.microsoft.com/office/powerpoint/2010/main" val="4223302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
        <p:cNvGrpSpPr/>
        <p:nvPr/>
      </p:nvGrpSpPr>
      <p:grpSpPr>
        <a:xfrm>
          <a:off x="0" y="0"/>
          <a:ext cx="0" cy="0"/>
          <a:chOff x="0" y="0"/>
          <a:chExt cx="0" cy="0"/>
        </a:xfrm>
      </p:grpSpPr>
      <p:sp>
        <p:nvSpPr>
          <p:cNvPr id="21" name="Google Shape;21;p55"/>
          <p:cNvSpPr txBox="1">
            <a:spLocks noGrp="1"/>
          </p:cNvSpPr>
          <p:nvPr>
            <p:ph type="title"/>
          </p:nvPr>
        </p:nvSpPr>
        <p:spPr>
          <a:xfrm>
            <a:off x="323850" y="325439"/>
            <a:ext cx="8496300" cy="504754"/>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32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5"/>
          <p:cNvSpPr txBox="1">
            <a:spLocks noGrp="1"/>
          </p:cNvSpPr>
          <p:nvPr>
            <p:ph type="body" idx="1"/>
          </p:nvPr>
        </p:nvSpPr>
        <p:spPr>
          <a:xfrm>
            <a:off x="323850" y="1708155"/>
            <a:ext cx="8496300" cy="184986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40"/>
              </a:spcBef>
              <a:spcAft>
                <a:spcPts val="0"/>
              </a:spcAft>
              <a:buSzPts val="2200"/>
              <a:buNone/>
              <a:defRPr/>
            </a:lvl1pPr>
            <a:lvl2pPr marL="914400" lvl="1" indent="-382269" algn="l">
              <a:lnSpc>
                <a:spcPct val="100000"/>
              </a:lnSpc>
              <a:spcBef>
                <a:spcPts val="440"/>
              </a:spcBef>
              <a:spcAft>
                <a:spcPts val="0"/>
              </a:spcAft>
              <a:buSzPts val="2420"/>
              <a:buChar char="•"/>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Image">
  <p:cSld name="Title, Text, Image">
    <p:spTree>
      <p:nvGrpSpPr>
        <p:cNvPr id="1" name="Shape 23"/>
        <p:cNvGrpSpPr/>
        <p:nvPr/>
      </p:nvGrpSpPr>
      <p:grpSpPr>
        <a:xfrm>
          <a:off x="0" y="0"/>
          <a:ext cx="0" cy="0"/>
          <a:chOff x="0" y="0"/>
          <a:chExt cx="0" cy="0"/>
        </a:xfrm>
      </p:grpSpPr>
      <p:sp>
        <p:nvSpPr>
          <p:cNvPr id="24" name="Google Shape;24;p33"/>
          <p:cNvSpPr txBox="1">
            <a:spLocks noGrp="1"/>
          </p:cNvSpPr>
          <p:nvPr>
            <p:ph type="title"/>
          </p:nvPr>
        </p:nvSpPr>
        <p:spPr>
          <a:xfrm>
            <a:off x="457199" y="504308"/>
            <a:ext cx="3240000" cy="11430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rgbClr val="B61322"/>
              </a:buClr>
              <a:buSzPts val="3200"/>
              <a:buFont typeface="Calibri"/>
              <a:buNone/>
              <a:defRPr>
                <a:solidFill>
                  <a:srgbClr val="B6132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3"/>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cxnSp>
        <p:nvCxnSpPr>
          <p:cNvPr id="27" name="Google Shape;27;p33"/>
          <p:cNvCxnSpPr/>
          <p:nvPr/>
        </p:nvCxnSpPr>
        <p:spPr>
          <a:xfrm>
            <a:off x="457200" y="6342677"/>
            <a:ext cx="8229600" cy="0"/>
          </a:xfrm>
          <a:prstGeom prst="straightConnector1">
            <a:avLst/>
          </a:prstGeom>
          <a:noFill/>
          <a:ln w="9525" cap="flat" cmpd="sng">
            <a:solidFill>
              <a:srgbClr val="DA2B1C"/>
            </a:solidFill>
            <a:prstDash val="solid"/>
            <a:round/>
            <a:headEnd type="none" w="sm" len="sm"/>
            <a:tailEnd type="none" w="sm" len="sm"/>
          </a:ln>
        </p:spPr>
      </p:cxnSp>
      <p:sp>
        <p:nvSpPr>
          <p:cNvPr id="28" name="Google Shape;28;p33"/>
          <p:cNvSpPr txBox="1">
            <a:spLocks noGrp="1"/>
          </p:cNvSpPr>
          <p:nvPr>
            <p:ph type="body" idx="1"/>
          </p:nvPr>
        </p:nvSpPr>
        <p:spPr>
          <a:xfrm>
            <a:off x="457200" y="1672866"/>
            <a:ext cx="3240000" cy="389233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60"/>
              </a:spcBef>
              <a:spcAft>
                <a:spcPts val="0"/>
              </a:spcAft>
              <a:buClr>
                <a:schemeClr val="dk1"/>
              </a:buClr>
              <a:buSzPts val="1800"/>
              <a:buNone/>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9" name="Google Shape;29;p33"/>
          <p:cNvSpPr>
            <a:spLocks noGrp="1"/>
          </p:cNvSpPr>
          <p:nvPr>
            <p:ph type="pic" idx="2"/>
          </p:nvPr>
        </p:nvSpPr>
        <p:spPr>
          <a:xfrm>
            <a:off x="3971925" y="480813"/>
            <a:ext cx="4714875" cy="5540375"/>
          </a:xfrm>
          <a:prstGeom prst="rect">
            <a:avLst/>
          </a:prstGeom>
          <a:noFill/>
          <a:ln>
            <a:noFill/>
          </a:ln>
        </p:spPr>
        <p:txBody>
          <a:bodyPr spcFirstLastPara="1" wrap="square" lIns="0" tIns="0" rIns="0" bIns="0" anchor="t" anchorCtr="0">
            <a:noAutofit/>
          </a:bodyPr>
          <a:lstStyle>
            <a:lvl1pPr marR="0" lvl="0" algn="l" rtl="0">
              <a:lnSpc>
                <a:spcPct val="100000"/>
              </a:lnSpc>
              <a:spcBef>
                <a:spcPts val="440"/>
              </a:spcBef>
              <a:spcAft>
                <a:spcPts val="0"/>
              </a:spcAft>
              <a:buClr>
                <a:schemeClr val="dk1"/>
              </a:buClr>
              <a:buSzPts val="2200"/>
              <a:buFont typeface="Arial"/>
              <a:buNone/>
              <a:defRPr sz="2200" b="0" i="0" u="none" strike="noStrike" cap="none">
                <a:solidFill>
                  <a:schemeClr val="dk1"/>
                </a:solidFill>
                <a:latin typeface="Calibri"/>
                <a:ea typeface="Calibri"/>
                <a:cs typeface="Calibri"/>
                <a:sym typeface="Calibri"/>
              </a:defRPr>
            </a:lvl1pPr>
            <a:lvl2pPr marR="0" lvl="1" algn="l" rtl="0">
              <a:lnSpc>
                <a:spcPct val="100000"/>
              </a:lnSpc>
              <a:spcBef>
                <a:spcPts val="440"/>
              </a:spcBef>
              <a:spcAft>
                <a:spcPts val="0"/>
              </a:spcAft>
              <a:buClr>
                <a:schemeClr val="accent1"/>
              </a:buClr>
              <a:buSzPts val="2420"/>
              <a:buFont typeface="Arial"/>
              <a:buChar char="•"/>
              <a:defRPr sz="22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0" name="Google Shape;30;p33"/>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wo lines, Text, Bullet Points">
  <p:cSld name="Title two lines, Text, Bullet Points">
    <p:spTree>
      <p:nvGrpSpPr>
        <p:cNvPr id="1" name="Shape 31"/>
        <p:cNvGrpSpPr/>
        <p:nvPr/>
      </p:nvGrpSpPr>
      <p:grpSpPr>
        <a:xfrm>
          <a:off x="0" y="0"/>
          <a:ext cx="0" cy="0"/>
          <a:chOff x="0" y="0"/>
          <a:chExt cx="0" cy="0"/>
        </a:xfrm>
      </p:grpSpPr>
      <p:sp>
        <p:nvSpPr>
          <p:cNvPr id="32" name="Google Shape;32;p34"/>
          <p:cNvSpPr txBox="1">
            <a:spLocks noGrp="1"/>
          </p:cNvSpPr>
          <p:nvPr>
            <p:ph type="title"/>
          </p:nvPr>
        </p:nvSpPr>
        <p:spPr>
          <a:xfrm>
            <a:off x="457199" y="504308"/>
            <a:ext cx="3240000" cy="11430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rgbClr val="B61322"/>
              </a:buClr>
              <a:buSzPts val="3200"/>
              <a:buFont typeface="Calibri"/>
              <a:buNone/>
              <a:defRPr>
                <a:solidFill>
                  <a:srgbClr val="B6132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4"/>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4"/>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cxnSp>
        <p:nvCxnSpPr>
          <p:cNvPr id="35" name="Google Shape;35;p34"/>
          <p:cNvCxnSpPr/>
          <p:nvPr/>
        </p:nvCxnSpPr>
        <p:spPr>
          <a:xfrm>
            <a:off x="457200" y="6342677"/>
            <a:ext cx="8229600" cy="0"/>
          </a:xfrm>
          <a:prstGeom prst="straightConnector1">
            <a:avLst/>
          </a:prstGeom>
          <a:noFill/>
          <a:ln w="9525" cap="flat" cmpd="sng">
            <a:solidFill>
              <a:srgbClr val="DA2B1C"/>
            </a:solidFill>
            <a:prstDash val="solid"/>
            <a:round/>
            <a:headEnd type="none" w="sm" len="sm"/>
            <a:tailEnd type="none" w="sm" len="sm"/>
          </a:ln>
        </p:spPr>
      </p:cxnSp>
      <p:sp>
        <p:nvSpPr>
          <p:cNvPr id="36" name="Google Shape;36;p34"/>
          <p:cNvSpPr txBox="1">
            <a:spLocks noGrp="1"/>
          </p:cNvSpPr>
          <p:nvPr>
            <p:ph type="body" idx="1"/>
          </p:nvPr>
        </p:nvSpPr>
        <p:spPr>
          <a:xfrm>
            <a:off x="457200" y="2233449"/>
            <a:ext cx="3240000" cy="333232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60"/>
              </a:spcBef>
              <a:spcAft>
                <a:spcPts val="0"/>
              </a:spcAft>
              <a:buClr>
                <a:schemeClr val="dk1"/>
              </a:buClr>
              <a:buSzPts val="1800"/>
              <a:buNone/>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7" name="Google Shape;37;p34"/>
          <p:cNvSpPr txBox="1">
            <a:spLocks noGrp="1"/>
          </p:cNvSpPr>
          <p:nvPr>
            <p:ph type="body" idx="2"/>
          </p:nvPr>
        </p:nvSpPr>
        <p:spPr>
          <a:xfrm>
            <a:off x="4165600" y="504308"/>
            <a:ext cx="4521199" cy="5061467"/>
          </a:xfrm>
          <a:prstGeom prst="rect">
            <a:avLst/>
          </a:prstGeom>
          <a:noFill/>
          <a:ln>
            <a:noFill/>
          </a:ln>
        </p:spPr>
        <p:txBody>
          <a:bodyPr spcFirstLastPara="1" wrap="square" lIns="0" tIns="0" rIns="0" bIns="0" anchor="t" anchorCtr="0">
            <a:noAutofit/>
          </a:bodyPr>
          <a:lstStyle>
            <a:lvl1pPr marL="457200" lvl="0" indent="-382270" algn="l">
              <a:lnSpc>
                <a:spcPct val="100000"/>
              </a:lnSpc>
              <a:spcBef>
                <a:spcPts val="440"/>
              </a:spcBef>
              <a:spcAft>
                <a:spcPts val="0"/>
              </a:spcAft>
              <a:buClr>
                <a:schemeClr val="accent1"/>
              </a:buClr>
              <a:buSzPts val="2420"/>
              <a:buFont typeface="Arial"/>
              <a:buChar char="•"/>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8" name="Google Shape;38;p34"/>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ullets">
  <p:cSld name="Title and bullets">
    <p:spTree>
      <p:nvGrpSpPr>
        <p:cNvPr id="1" name="Shape 50"/>
        <p:cNvGrpSpPr/>
        <p:nvPr/>
      </p:nvGrpSpPr>
      <p:grpSpPr>
        <a:xfrm>
          <a:off x="0" y="0"/>
          <a:ext cx="0" cy="0"/>
          <a:chOff x="0" y="0"/>
          <a:chExt cx="0" cy="0"/>
        </a:xfrm>
      </p:grpSpPr>
      <p:sp>
        <p:nvSpPr>
          <p:cNvPr id="51" name="Google Shape;51;p40"/>
          <p:cNvSpPr txBox="1">
            <a:spLocks noGrp="1"/>
          </p:cNvSpPr>
          <p:nvPr>
            <p:ph type="title"/>
          </p:nvPr>
        </p:nvSpPr>
        <p:spPr>
          <a:xfrm>
            <a:off x="1191753" y="1168689"/>
            <a:ext cx="8229600" cy="11430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accent2"/>
              </a:buClr>
              <a:buSzPts val="4400"/>
              <a:buFont typeface="Calibri"/>
              <a:buNone/>
              <a:defRPr sz="4400">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0"/>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40"/>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cxnSp>
        <p:nvCxnSpPr>
          <p:cNvPr id="54" name="Google Shape;54;p40"/>
          <p:cNvCxnSpPr/>
          <p:nvPr/>
        </p:nvCxnSpPr>
        <p:spPr>
          <a:xfrm>
            <a:off x="457200" y="6342677"/>
            <a:ext cx="8229600" cy="0"/>
          </a:xfrm>
          <a:prstGeom prst="straightConnector1">
            <a:avLst/>
          </a:prstGeom>
          <a:noFill/>
          <a:ln w="9525" cap="flat" cmpd="sng">
            <a:solidFill>
              <a:srgbClr val="DA2B1C"/>
            </a:solidFill>
            <a:prstDash val="solid"/>
            <a:round/>
            <a:headEnd type="none" w="sm" len="sm"/>
            <a:tailEnd type="none" w="sm" len="sm"/>
          </a:ln>
        </p:spPr>
      </p:cxnSp>
      <p:sp>
        <p:nvSpPr>
          <p:cNvPr id="55" name="Google Shape;55;p40"/>
          <p:cNvSpPr txBox="1">
            <a:spLocks noGrp="1"/>
          </p:cNvSpPr>
          <p:nvPr>
            <p:ph type="body" idx="1"/>
          </p:nvPr>
        </p:nvSpPr>
        <p:spPr>
          <a:xfrm>
            <a:off x="1191752" y="2499903"/>
            <a:ext cx="7010399" cy="2577524"/>
          </a:xfrm>
          <a:prstGeom prst="rect">
            <a:avLst/>
          </a:prstGeom>
          <a:noFill/>
          <a:ln>
            <a:noFill/>
          </a:ln>
        </p:spPr>
        <p:txBody>
          <a:bodyPr spcFirstLastPara="1" wrap="square" lIns="0" tIns="0" rIns="0" bIns="0" anchor="t" anchorCtr="0">
            <a:noAutofit/>
          </a:bodyPr>
          <a:lstStyle>
            <a:lvl1pPr marL="457200" lvl="0" indent="-452119" algn="l">
              <a:lnSpc>
                <a:spcPct val="100000"/>
              </a:lnSpc>
              <a:spcBef>
                <a:spcPts val="640"/>
              </a:spcBef>
              <a:spcAft>
                <a:spcPts val="0"/>
              </a:spcAft>
              <a:buClr>
                <a:schemeClr val="accent1"/>
              </a:buClr>
              <a:buSzPts val="3520"/>
              <a:buFont typeface="Arial"/>
              <a:buChar char="•"/>
              <a:defRPr sz="3200"/>
            </a:lvl1pPr>
            <a:lvl2pPr marL="914400" lvl="1" indent="-452119" algn="l">
              <a:lnSpc>
                <a:spcPct val="100000"/>
              </a:lnSpc>
              <a:spcBef>
                <a:spcPts val="640"/>
              </a:spcBef>
              <a:spcAft>
                <a:spcPts val="0"/>
              </a:spcAft>
              <a:buSzPts val="3520"/>
              <a:buChar char="•"/>
              <a:defRPr sz="3200"/>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56" name="Google Shape;56;p40"/>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Bullet Points">
  <p:cSld name="Title, Text, Bullet Points">
    <p:spTree>
      <p:nvGrpSpPr>
        <p:cNvPr id="1" name="Shape 57"/>
        <p:cNvGrpSpPr/>
        <p:nvPr/>
      </p:nvGrpSpPr>
      <p:grpSpPr>
        <a:xfrm>
          <a:off x="0" y="0"/>
          <a:ext cx="0" cy="0"/>
          <a:chOff x="0" y="0"/>
          <a:chExt cx="0" cy="0"/>
        </a:xfrm>
      </p:grpSpPr>
      <p:sp>
        <p:nvSpPr>
          <p:cNvPr id="58" name="Google Shape;58;p41"/>
          <p:cNvSpPr txBox="1">
            <a:spLocks noGrp="1"/>
          </p:cNvSpPr>
          <p:nvPr>
            <p:ph type="title"/>
          </p:nvPr>
        </p:nvSpPr>
        <p:spPr>
          <a:xfrm>
            <a:off x="457199" y="504308"/>
            <a:ext cx="3240000" cy="11430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rgbClr val="B61322"/>
              </a:buClr>
              <a:buSzPts val="3200"/>
              <a:buFont typeface="Calibri"/>
              <a:buNone/>
              <a:defRPr>
                <a:solidFill>
                  <a:srgbClr val="B6132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1"/>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1"/>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cxnSp>
        <p:nvCxnSpPr>
          <p:cNvPr id="61" name="Google Shape;61;p41"/>
          <p:cNvCxnSpPr/>
          <p:nvPr/>
        </p:nvCxnSpPr>
        <p:spPr>
          <a:xfrm>
            <a:off x="457200" y="6342677"/>
            <a:ext cx="8229600" cy="0"/>
          </a:xfrm>
          <a:prstGeom prst="straightConnector1">
            <a:avLst/>
          </a:prstGeom>
          <a:noFill/>
          <a:ln w="9525" cap="flat" cmpd="sng">
            <a:solidFill>
              <a:srgbClr val="DA2B1C"/>
            </a:solidFill>
            <a:prstDash val="solid"/>
            <a:round/>
            <a:headEnd type="none" w="sm" len="sm"/>
            <a:tailEnd type="none" w="sm" len="sm"/>
          </a:ln>
        </p:spPr>
      </p:cxnSp>
      <p:sp>
        <p:nvSpPr>
          <p:cNvPr id="62" name="Google Shape;62;p41"/>
          <p:cNvSpPr txBox="1">
            <a:spLocks noGrp="1"/>
          </p:cNvSpPr>
          <p:nvPr>
            <p:ph type="body" idx="1"/>
          </p:nvPr>
        </p:nvSpPr>
        <p:spPr>
          <a:xfrm>
            <a:off x="457200" y="1672866"/>
            <a:ext cx="3240000" cy="389233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40"/>
              </a:spcBef>
              <a:spcAft>
                <a:spcPts val="0"/>
              </a:spcAft>
              <a:buClr>
                <a:schemeClr val="dk1"/>
              </a:buClr>
              <a:buSzPts val="2200"/>
              <a:buNone/>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3" name="Google Shape;63;p41"/>
          <p:cNvSpPr txBox="1">
            <a:spLocks noGrp="1"/>
          </p:cNvSpPr>
          <p:nvPr>
            <p:ph type="body" idx="2"/>
          </p:nvPr>
        </p:nvSpPr>
        <p:spPr>
          <a:xfrm>
            <a:off x="4165600" y="504308"/>
            <a:ext cx="4521199" cy="5061467"/>
          </a:xfrm>
          <a:prstGeom prst="rect">
            <a:avLst/>
          </a:prstGeom>
          <a:noFill/>
          <a:ln>
            <a:noFill/>
          </a:ln>
        </p:spPr>
        <p:txBody>
          <a:bodyPr spcFirstLastPara="1" wrap="square" lIns="0" tIns="0" rIns="0" bIns="0" anchor="t" anchorCtr="0">
            <a:noAutofit/>
          </a:bodyPr>
          <a:lstStyle>
            <a:lvl1pPr marL="457200" lvl="0" indent="-382270" algn="l">
              <a:lnSpc>
                <a:spcPct val="100000"/>
              </a:lnSpc>
              <a:spcBef>
                <a:spcPts val="440"/>
              </a:spcBef>
              <a:spcAft>
                <a:spcPts val="0"/>
              </a:spcAft>
              <a:buClr>
                <a:schemeClr val="accent1"/>
              </a:buClr>
              <a:buSzPts val="2420"/>
              <a:buFont typeface="Arial"/>
              <a:buChar char="•"/>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4" name="Google Shape;64;p41"/>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wo lines, Text, Image">
  <p:cSld name="Title two lines, Text, Image">
    <p:spTree>
      <p:nvGrpSpPr>
        <p:cNvPr id="1" name="Shape 65"/>
        <p:cNvGrpSpPr/>
        <p:nvPr/>
      </p:nvGrpSpPr>
      <p:grpSpPr>
        <a:xfrm>
          <a:off x="0" y="0"/>
          <a:ext cx="0" cy="0"/>
          <a:chOff x="0" y="0"/>
          <a:chExt cx="0" cy="0"/>
        </a:xfrm>
      </p:grpSpPr>
      <p:sp>
        <p:nvSpPr>
          <p:cNvPr id="66" name="Google Shape;66;p42"/>
          <p:cNvSpPr txBox="1">
            <a:spLocks noGrp="1"/>
          </p:cNvSpPr>
          <p:nvPr>
            <p:ph type="title"/>
          </p:nvPr>
        </p:nvSpPr>
        <p:spPr>
          <a:xfrm>
            <a:off x="457199" y="504308"/>
            <a:ext cx="3240000" cy="11430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rgbClr val="B61322"/>
              </a:buClr>
              <a:buSzPts val="3200"/>
              <a:buFont typeface="Calibri"/>
              <a:buNone/>
              <a:defRPr>
                <a:solidFill>
                  <a:srgbClr val="B6132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2"/>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2"/>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cxnSp>
        <p:nvCxnSpPr>
          <p:cNvPr id="69" name="Google Shape;69;p42"/>
          <p:cNvCxnSpPr/>
          <p:nvPr/>
        </p:nvCxnSpPr>
        <p:spPr>
          <a:xfrm>
            <a:off x="457200" y="6342677"/>
            <a:ext cx="8229600" cy="0"/>
          </a:xfrm>
          <a:prstGeom prst="straightConnector1">
            <a:avLst/>
          </a:prstGeom>
          <a:noFill/>
          <a:ln w="9525" cap="flat" cmpd="sng">
            <a:solidFill>
              <a:srgbClr val="DA2B1C"/>
            </a:solidFill>
            <a:prstDash val="solid"/>
            <a:round/>
            <a:headEnd type="none" w="sm" len="sm"/>
            <a:tailEnd type="none" w="sm" len="sm"/>
          </a:ln>
        </p:spPr>
      </p:cxnSp>
      <p:sp>
        <p:nvSpPr>
          <p:cNvPr id="70" name="Google Shape;70;p42"/>
          <p:cNvSpPr txBox="1">
            <a:spLocks noGrp="1"/>
          </p:cNvSpPr>
          <p:nvPr>
            <p:ph type="body" idx="1"/>
          </p:nvPr>
        </p:nvSpPr>
        <p:spPr>
          <a:xfrm>
            <a:off x="457200" y="2233449"/>
            <a:ext cx="3240000" cy="333232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60"/>
              </a:spcBef>
              <a:spcAft>
                <a:spcPts val="0"/>
              </a:spcAft>
              <a:buClr>
                <a:schemeClr val="dk1"/>
              </a:buClr>
              <a:buSzPts val="1800"/>
              <a:buNone/>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42"/>
          <p:cNvSpPr>
            <a:spLocks noGrp="1"/>
          </p:cNvSpPr>
          <p:nvPr>
            <p:ph type="pic" idx="2"/>
          </p:nvPr>
        </p:nvSpPr>
        <p:spPr>
          <a:xfrm>
            <a:off x="3971925" y="480813"/>
            <a:ext cx="4714875" cy="5540375"/>
          </a:xfrm>
          <a:prstGeom prst="rect">
            <a:avLst/>
          </a:prstGeom>
          <a:noFill/>
          <a:ln>
            <a:noFill/>
          </a:ln>
        </p:spPr>
        <p:txBody>
          <a:bodyPr spcFirstLastPara="1" wrap="square" lIns="0" tIns="0" rIns="0" bIns="0" anchor="t" anchorCtr="0">
            <a:noAutofit/>
          </a:bodyPr>
          <a:lstStyle>
            <a:lvl1pPr marR="0" lvl="0" algn="l" rtl="0">
              <a:lnSpc>
                <a:spcPct val="100000"/>
              </a:lnSpc>
              <a:spcBef>
                <a:spcPts val="440"/>
              </a:spcBef>
              <a:spcAft>
                <a:spcPts val="0"/>
              </a:spcAft>
              <a:buClr>
                <a:schemeClr val="dk1"/>
              </a:buClr>
              <a:buSzPts val="2200"/>
              <a:buFont typeface="Arial"/>
              <a:buNone/>
              <a:defRPr sz="2200" b="0" i="0" u="none" strike="noStrike" cap="none">
                <a:solidFill>
                  <a:schemeClr val="dk1"/>
                </a:solidFill>
                <a:latin typeface="Calibri"/>
                <a:ea typeface="Calibri"/>
                <a:cs typeface="Calibri"/>
                <a:sym typeface="Calibri"/>
              </a:defRPr>
            </a:lvl1pPr>
            <a:lvl2pPr marR="0" lvl="1" algn="l" rtl="0">
              <a:lnSpc>
                <a:spcPct val="100000"/>
              </a:lnSpc>
              <a:spcBef>
                <a:spcPts val="440"/>
              </a:spcBef>
              <a:spcAft>
                <a:spcPts val="0"/>
              </a:spcAft>
              <a:buClr>
                <a:schemeClr val="accent1"/>
              </a:buClr>
              <a:buSzPts val="2420"/>
              <a:buFont typeface="Arial"/>
              <a:buChar char="•"/>
              <a:defRPr sz="22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2" name="Google Shape;72;p42"/>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Bullets, Image">
  <p:cSld name="Title, Bullets, Image">
    <p:spTree>
      <p:nvGrpSpPr>
        <p:cNvPr id="1" name="Shape 73"/>
        <p:cNvGrpSpPr/>
        <p:nvPr/>
      </p:nvGrpSpPr>
      <p:grpSpPr>
        <a:xfrm>
          <a:off x="0" y="0"/>
          <a:ext cx="0" cy="0"/>
          <a:chOff x="0" y="0"/>
          <a:chExt cx="0" cy="0"/>
        </a:xfrm>
      </p:grpSpPr>
      <p:sp>
        <p:nvSpPr>
          <p:cNvPr id="74" name="Google Shape;74;p43"/>
          <p:cNvSpPr txBox="1">
            <a:spLocks noGrp="1"/>
          </p:cNvSpPr>
          <p:nvPr>
            <p:ph type="title"/>
          </p:nvPr>
        </p:nvSpPr>
        <p:spPr>
          <a:xfrm>
            <a:off x="457199" y="504308"/>
            <a:ext cx="3240000" cy="11430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rgbClr val="B61322"/>
              </a:buClr>
              <a:buSzPts val="3200"/>
              <a:buFont typeface="Calibri"/>
              <a:buNone/>
              <a:defRPr>
                <a:solidFill>
                  <a:srgbClr val="B6132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43"/>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3"/>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cxnSp>
        <p:nvCxnSpPr>
          <p:cNvPr id="77" name="Google Shape;77;p43"/>
          <p:cNvCxnSpPr/>
          <p:nvPr/>
        </p:nvCxnSpPr>
        <p:spPr>
          <a:xfrm>
            <a:off x="457200" y="6342677"/>
            <a:ext cx="8229600" cy="0"/>
          </a:xfrm>
          <a:prstGeom prst="straightConnector1">
            <a:avLst/>
          </a:prstGeom>
          <a:noFill/>
          <a:ln w="9525" cap="flat" cmpd="sng">
            <a:solidFill>
              <a:srgbClr val="DA2B1C"/>
            </a:solidFill>
            <a:prstDash val="solid"/>
            <a:round/>
            <a:headEnd type="none" w="sm" len="sm"/>
            <a:tailEnd type="none" w="sm" len="sm"/>
          </a:ln>
        </p:spPr>
      </p:cxnSp>
      <p:sp>
        <p:nvSpPr>
          <p:cNvPr id="78" name="Google Shape;78;p43"/>
          <p:cNvSpPr txBox="1">
            <a:spLocks noGrp="1"/>
          </p:cNvSpPr>
          <p:nvPr>
            <p:ph type="body" idx="1"/>
          </p:nvPr>
        </p:nvSpPr>
        <p:spPr>
          <a:xfrm>
            <a:off x="457200" y="1672866"/>
            <a:ext cx="3240000" cy="3892334"/>
          </a:xfrm>
          <a:prstGeom prst="rect">
            <a:avLst/>
          </a:prstGeom>
          <a:noFill/>
          <a:ln>
            <a:noFill/>
          </a:ln>
        </p:spPr>
        <p:txBody>
          <a:bodyPr spcFirstLastPara="1" wrap="square" lIns="0" tIns="0" rIns="0" bIns="0" anchor="t" anchorCtr="0">
            <a:noAutofit/>
          </a:bodyPr>
          <a:lstStyle>
            <a:lvl1pPr marL="457200" lvl="0" indent="-382270" algn="l">
              <a:lnSpc>
                <a:spcPct val="100000"/>
              </a:lnSpc>
              <a:spcBef>
                <a:spcPts val="440"/>
              </a:spcBef>
              <a:spcAft>
                <a:spcPts val="0"/>
              </a:spcAft>
              <a:buClr>
                <a:schemeClr val="accent1"/>
              </a:buClr>
              <a:buSzPts val="2420"/>
              <a:buFont typeface="Arial"/>
              <a:buChar char="•"/>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9" name="Google Shape;79;p43"/>
          <p:cNvSpPr>
            <a:spLocks noGrp="1"/>
          </p:cNvSpPr>
          <p:nvPr>
            <p:ph type="pic" idx="2"/>
          </p:nvPr>
        </p:nvSpPr>
        <p:spPr>
          <a:xfrm>
            <a:off x="3971925" y="480813"/>
            <a:ext cx="4714875" cy="5540375"/>
          </a:xfrm>
          <a:prstGeom prst="rect">
            <a:avLst/>
          </a:prstGeom>
          <a:noFill/>
          <a:ln>
            <a:noFill/>
          </a:ln>
        </p:spPr>
        <p:txBody>
          <a:bodyPr spcFirstLastPara="1" wrap="square" lIns="0" tIns="0" rIns="0" bIns="0" anchor="t" anchorCtr="0">
            <a:noAutofit/>
          </a:bodyPr>
          <a:lstStyle>
            <a:lvl1pPr marR="0" lvl="0" algn="l" rtl="0">
              <a:lnSpc>
                <a:spcPct val="100000"/>
              </a:lnSpc>
              <a:spcBef>
                <a:spcPts val="440"/>
              </a:spcBef>
              <a:spcAft>
                <a:spcPts val="0"/>
              </a:spcAft>
              <a:buClr>
                <a:schemeClr val="dk1"/>
              </a:buClr>
              <a:buSzPts val="2200"/>
              <a:buFont typeface="Arial"/>
              <a:buNone/>
              <a:defRPr sz="2200" b="0" i="0" u="none" strike="noStrike" cap="none">
                <a:solidFill>
                  <a:schemeClr val="dk1"/>
                </a:solidFill>
                <a:latin typeface="Calibri"/>
                <a:ea typeface="Calibri"/>
                <a:cs typeface="Calibri"/>
                <a:sym typeface="Calibri"/>
              </a:defRPr>
            </a:lvl1pPr>
            <a:lvl2pPr marR="0" lvl="1" algn="l" rtl="0">
              <a:lnSpc>
                <a:spcPct val="100000"/>
              </a:lnSpc>
              <a:spcBef>
                <a:spcPts val="440"/>
              </a:spcBef>
              <a:spcAft>
                <a:spcPts val="0"/>
              </a:spcAft>
              <a:buClr>
                <a:schemeClr val="accent1"/>
              </a:buClr>
              <a:buSzPts val="2420"/>
              <a:buFont typeface="Arial"/>
              <a:buChar char="•"/>
              <a:defRPr sz="22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0" name="Google Shape;80;p43"/>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1"/>
        <p:cNvGrpSpPr/>
        <p:nvPr/>
      </p:nvGrpSpPr>
      <p:grpSpPr>
        <a:xfrm>
          <a:off x="0" y="0"/>
          <a:ext cx="0" cy="0"/>
          <a:chOff x="0" y="0"/>
          <a:chExt cx="0" cy="0"/>
        </a:xfrm>
      </p:grpSpPr>
      <p:sp>
        <p:nvSpPr>
          <p:cNvPr id="82" name="Google Shape;82;p44"/>
          <p:cNvSpPr txBox="1">
            <a:spLocks noGrp="1"/>
          </p:cNvSpPr>
          <p:nvPr>
            <p:ph type="body" idx="1"/>
          </p:nvPr>
        </p:nvSpPr>
        <p:spPr>
          <a:xfrm>
            <a:off x="2143125" y="772478"/>
            <a:ext cx="6543675" cy="5313997"/>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640"/>
              </a:spcBef>
              <a:spcAft>
                <a:spcPts val="0"/>
              </a:spcAft>
              <a:buClr>
                <a:schemeClr val="lt1"/>
              </a:buClr>
              <a:buSzPts val="3200"/>
              <a:buNone/>
              <a:defRPr sz="3200" b="1">
                <a:solidFill>
                  <a:schemeClr val="lt1"/>
                </a:solidFill>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3" name="Google Shape;83;p44"/>
          <p:cNvSpPr>
            <a:spLocks noGrp="1"/>
          </p:cNvSpPr>
          <p:nvPr>
            <p:ph type="pic" idx="2"/>
          </p:nvPr>
        </p:nvSpPr>
        <p:spPr>
          <a:xfrm>
            <a:off x="457200" y="772478"/>
            <a:ext cx="1365250" cy="1319212"/>
          </a:xfrm>
          <a:prstGeom prst="rect">
            <a:avLst/>
          </a:prstGeom>
          <a:noFill/>
          <a:ln>
            <a:noFill/>
          </a:ln>
        </p:spPr>
        <p:txBody>
          <a:bodyPr spcFirstLastPara="1" wrap="square" lIns="0" tIns="0" rIns="0" bIns="0" anchor="t" anchorCtr="0">
            <a:noAutofit/>
          </a:bodyPr>
          <a:lstStyle>
            <a:lvl1pPr marR="0" lvl="0" algn="l" rtl="0">
              <a:lnSpc>
                <a:spcPct val="100000"/>
              </a:lnSpc>
              <a:spcBef>
                <a:spcPts val="440"/>
              </a:spcBef>
              <a:spcAft>
                <a:spcPts val="0"/>
              </a:spcAft>
              <a:buClr>
                <a:schemeClr val="dk1"/>
              </a:buClr>
              <a:buSzPts val="2200"/>
              <a:buFont typeface="Arial"/>
              <a:buNone/>
              <a:defRPr sz="2200" b="0" i="0" u="none" strike="noStrike" cap="none">
                <a:solidFill>
                  <a:schemeClr val="dk1"/>
                </a:solidFill>
                <a:latin typeface="Calibri"/>
                <a:ea typeface="Calibri"/>
                <a:cs typeface="Calibri"/>
                <a:sym typeface="Calibri"/>
              </a:defRPr>
            </a:lvl1pPr>
            <a:lvl2pPr marR="0" lvl="1" algn="l" rtl="0">
              <a:lnSpc>
                <a:spcPct val="100000"/>
              </a:lnSpc>
              <a:spcBef>
                <a:spcPts val="440"/>
              </a:spcBef>
              <a:spcAft>
                <a:spcPts val="0"/>
              </a:spcAft>
              <a:buClr>
                <a:schemeClr val="accent1"/>
              </a:buClr>
              <a:buSzPts val="2420"/>
              <a:buFont typeface="Arial"/>
              <a:buChar char="•"/>
              <a:defRPr sz="22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4" name="Google Shape;84;p44"/>
          <p:cNvSpPr txBox="1">
            <a:spLocks noGrp="1"/>
          </p:cNvSpPr>
          <p:nvPr>
            <p:ph type="body" idx="3"/>
          </p:nvPr>
        </p:nvSpPr>
        <p:spPr>
          <a:xfrm>
            <a:off x="457200" y="2205038"/>
            <a:ext cx="1365250" cy="52863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280"/>
              </a:spcBef>
              <a:spcAft>
                <a:spcPts val="0"/>
              </a:spcAft>
              <a:buClr>
                <a:schemeClr val="accent3"/>
              </a:buClr>
              <a:buSzPts val="1400"/>
              <a:buNone/>
              <a:defRPr sz="1400">
                <a:solidFill>
                  <a:schemeClr val="accent3"/>
                </a:solidFill>
              </a:defRPr>
            </a:lvl1pPr>
            <a:lvl2pPr marL="914400" lvl="1" indent="-354330" algn="l">
              <a:lnSpc>
                <a:spcPct val="100000"/>
              </a:lnSpc>
              <a:spcBef>
                <a:spcPts val="360"/>
              </a:spcBef>
              <a:spcAft>
                <a:spcPts val="0"/>
              </a:spcAft>
              <a:buSzPts val="198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1"/>
          <p:cNvSpPr txBox="1">
            <a:spLocks noGrp="1"/>
          </p:cNvSpPr>
          <p:nvPr>
            <p:ph type="title"/>
          </p:nvPr>
        </p:nvSpPr>
        <p:spPr>
          <a:xfrm>
            <a:off x="457200" y="274638"/>
            <a:ext cx="8229600" cy="11430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Clr>
                <a:schemeClr val="dk1"/>
              </a:buClr>
              <a:buSzPts val="3200"/>
              <a:buFont typeface="Calibri"/>
              <a:buNone/>
              <a:defRPr sz="32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1"/>
          <p:cNvSpPr txBox="1">
            <a:spLocks noGrp="1"/>
          </p:cNvSpPr>
          <p:nvPr>
            <p:ph type="body" idx="1"/>
          </p:nvPr>
        </p:nvSpPr>
        <p:spPr>
          <a:xfrm>
            <a:off x="457200" y="1600200"/>
            <a:ext cx="8229600" cy="4525963"/>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440"/>
              </a:spcBef>
              <a:spcAft>
                <a:spcPts val="0"/>
              </a:spcAft>
              <a:buClr>
                <a:schemeClr val="dk1"/>
              </a:buClr>
              <a:buSzPts val="2200"/>
              <a:buFont typeface="Arial"/>
              <a:buNone/>
              <a:defRPr sz="2200" b="0" i="0" u="none" strike="noStrike" cap="none">
                <a:solidFill>
                  <a:schemeClr val="dk1"/>
                </a:solidFill>
                <a:latin typeface="Calibri"/>
                <a:ea typeface="Calibri"/>
                <a:cs typeface="Calibri"/>
                <a:sym typeface="Calibri"/>
              </a:defRPr>
            </a:lvl1pPr>
            <a:lvl2pPr marL="914400" marR="0" lvl="1" indent="-382269" algn="l" rtl="0">
              <a:lnSpc>
                <a:spcPct val="100000"/>
              </a:lnSpc>
              <a:spcBef>
                <a:spcPts val="440"/>
              </a:spcBef>
              <a:spcAft>
                <a:spcPts val="0"/>
              </a:spcAft>
              <a:buClr>
                <a:schemeClr val="accent1"/>
              </a:buClr>
              <a:buSzPts val="2420"/>
              <a:buFont typeface="Arial"/>
              <a:buChar char="•"/>
              <a:defRPr sz="22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1"/>
          <p:cNvSpPr txBox="1">
            <a:spLocks noGrp="1"/>
          </p:cNvSpPr>
          <p:nvPr>
            <p:ph type="dt" idx="10"/>
          </p:nvPr>
        </p:nvSpPr>
        <p:spPr>
          <a:xfrm>
            <a:off x="457200" y="6356350"/>
            <a:ext cx="4849353"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1"/>
          <p:cNvSpPr txBox="1">
            <a:spLocks noGrp="1"/>
          </p:cNvSpPr>
          <p:nvPr>
            <p:ph type="ftr" idx="11"/>
          </p:nvPr>
        </p:nvSpPr>
        <p:spPr>
          <a:xfrm>
            <a:off x="5306553" y="6356350"/>
            <a:ext cx="28956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1"/>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ZA"/>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46"/>
          <p:cNvSpPr txBox="1">
            <a:spLocks noGrp="1"/>
          </p:cNvSpPr>
          <p:nvPr>
            <p:ph type="title"/>
          </p:nvPr>
        </p:nvSpPr>
        <p:spPr>
          <a:xfrm>
            <a:off x="323081" y="2717639"/>
            <a:ext cx="8820919" cy="1422722"/>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200"/>
              <a:buNone/>
            </a:pPr>
            <a:r>
              <a:rPr lang="en-ZA" sz="3600" dirty="0"/>
              <a:t>Maximising the impact of climate programmes through effective KM and MEL</a:t>
            </a:r>
            <a:endParaRPr dirty="0"/>
          </a:p>
        </p:txBody>
      </p:sp>
      <p:sp>
        <p:nvSpPr>
          <p:cNvPr id="100" name="Google Shape;100;p46"/>
          <p:cNvSpPr txBox="1">
            <a:spLocks noGrp="1"/>
          </p:cNvSpPr>
          <p:nvPr>
            <p:ph type="body" idx="1"/>
          </p:nvPr>
        </p:nvSpPr>
        <p:spPr>
          <a:xfrm>
            <a:off x="323080" y="4317121"/>
            <a:ext cx="8820919" cy="918713"/>
          </a:xfrm>
          <a:prstGeom prst="rect">
            <a:avLst/>
          </a:prstGeom>
          <a:noFill/>
          <a:ln>
            <a:noFill/>
          </a:ln>
        </p:spPr>
        <p:txBody>
          <a:bodyPr spcFirstLastPara="1" wrap="square" lIns="0" tIns="0" rIns="0" bIns="0" anchor="t" anchorCtr="0">
            <a:noAutofit/>
          </a:bodyPr>
          <a:lstStyle/>
          <a:p>
            <a:pPr marL="457200" lvl="0" indent="-228600" algn="l" rtl="0">
              <a:lnSpc>
                <a:spcPct val="100000"/>
              </a:lnSpc>
              <a:spcBef>
                <a:spcPts val="440"/>
              </a:spcBef>
              <a:spcAft>
                <a:spcPts val="0"/>
              </a:spcAft>
              <a:buSzPts val="2200"/>
              <a:buNone/>
            </a:pPr>
            <a:r>
              <a:rPr lang="en-ZA" sz="3200" dirty="0">
                <a:solidFill>
                  <a:schemeClr val="accent3"/>
                </a:solidFill>
              </a:rPr>
              <a:t>FCFA webinar</a:t>
            </a:r>
            <a:endParaRPr dirty="0"/>
          </a:p>
          <a:p>
            <a:pPr marL="457200" lvl="0" indent="-228600" algn="l" rtl="0">
              <a:lnSpc>
                <a:spcPct val="100000"/>
              </a:lnSpc>
              <a:spcBef>
                <a:spcPts val="440"/>
              </a:spcBef>
              <a:spcAft>
                <a:spcPts val="0"/>
              </a:spcAft>
              <a:buSzPts val="2200"/>
              <a:buNone/>
            </a:pPr>
            <a:r>
              <a:rPr lang="en-ZA" sz="1800" dirty="0">
                <a:solidFill>
                  <a:schemeClr val="accent3"/>
                </a:solidFill>
              </a:rPr>
              <a:t>8 March 2021</a:t>
            </a:r>
            <a:endParaRPr dirty="0"/>
          </a:p>
        </p:txBody>
      </p:sp>
      <p:pic>
        <p:nvPicPr>
          <p:cNvPr id="101" name="Google Shape;101;p46"/>
          <p:cNvPicPr preferRelativeResize="0"/>
          <p:nvPr/>
        </p:nvPicPr>
        <p:blipFill rotWithShape="1">
          <a:blip r:embed="rId3">
            <a:alphaModFix/>
          </a:blip>
          <a:srcRect/>
          <a:stretch/>
        </p:blipFill>
        <p:spPr>
          <a:xfrm>
            <a:off x="467634" y="5767916"/>
            <a:ext cx="1933188" cy="771909"/>
          </a:xfrm>
          <a:prstGeom prst="rect">
            <a:avLst/>
          </a:prstGeom>
          <a:noFill/>
          <a:ln>
            <a:noFill/>
          </a:ln>
        </p:spPr>
      </p:pic>
      <p:sp>
        <p:nvSpPr>
          <p:cNvPr id="102" name="Google Shape;102;p46"/>
          <p:cNvSpPr txBox="1"/>
          <p:nvPr/>
        </p:nvSpPr>
        <p:spPr>
          <a:xfrm>
            <a:off x="887896" y="1815548"/>
            <a:ext cx="0" cy="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54000" tIns="54000" rIns="54000" bIns="54000" anchor="t" anchorCtr="0">
            <a:noAutofit/>
          </a:bodyPr>
          <a:lstStyle/>
          <a:p>
            <a:pPr marL="0" marR="0" lvl="0" indent="0" algn="l" rtl="0">
              <a:lnSpc>
                <a:spcPct val="100000"/>
              </a:lnSpc>
              <a:spcBef>
                <a:spcPts val="0"/>
              </a:spcBef>
              <a:spcAft>
                <a:spcPts val="0"/>
              </a:spcAft>
              <a:buNone/>
            </a:pPr>
            <a:endParaRPr sz="900" b="0" i="0" u="none" strike="noStrike" cap="none">
              <a:solidFill>
                <a:schemeClr val="lt2"/>
              </a:solidFill>
              <a:latin typeface="Arial"/>
              <a:ea typeface="Arial"/>
              <a:cs typeface="Arial"/>
              <a:sym typeface="Arial"/>
            </a:endParaRPr>
          </a:p>
        </p:txBody>
      </p:sp>
      <p:pic>
        <p:nvPicPr>
          <p:cNvPr id="103" name="Google Shape;103;p46"/>
          <p:cNvPicPr preferRelativeResize="0"/>
          <p:nvPr/>
        </p:nvPicPr>
        <p:blipFill rotWithShape="1">
          <a:blip r:embed="rId4">
            <a:alphaModFix/>
          </a:blip>
          <a:srcRect/>
          <a:stretch/>
        </p:blipFill>
        <p:spPr>
          <a:xfrm>
            <a:off x="2400822" y="5633184"/>
            <a:ext cx="1933188" cy="92478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47"/>
          <p:cNvSpPr txBox="1">
            <a:spLocks noGrp="1"/>
          </p:cNvSpPr>
          <p:nvPr>
            <p:ph type="title"/>
          </p:nvPr>
        </p:nvSpPr>
        <p:spPr>
          <a:xfrm>
            <a:off x="323850" y="325439"/>
            <a:ext cx="8496300" cy="504754"/>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SzPts val="3200"/>
              <a:buNone/>
            </a:pPr>
            <a:r>
              <a:rPr lang="en-ZA">
                <a:solidFill>
                  <a:schemeClr val="dk2"/>
                </a:solidFill>
              </a:rPr>
              <a:t>CDKN Knowledge Accelerator</a:t>
            </a:r>
            <a:endParaRPr/>
          </a:p>
        </p:txBody>
      </p:sp>
      <p:grpSp>
        <p:nvGrpSpPr>
          <p:cNvPr id="109" name="Google Shape;109;p47"/>
          <p:cNvGrpSpPr/>
          <p:nvPr/>
        </p:nvGrpSpPr>
        <p:grpSpPr>
          <a:xfrm>
            <a:off x="1057266" y="2478706"/>
            <a:ext cx="7256546" cy="2640166"/>
            <a:chOff x="64618" y="1425142"/>
            <a:chExt cx="7256546" cy="2640166"/>
          </a:xfrm>
        </p:grpSpPr>
        <p:sp>
          <p:nvSpPr>
            <p:cNvPr id="110" name="Google Shape;110;p47"/>
            <p:cNvSpPr/>
            <p:nvPr/>
          </p:nvSpPr>
          <p:spPr>
            <a:xfrm>
              <a:off x="64618" y="1438172"/>
              <a:ext cx="2233065" cy="2627136"/>
            </a:xfrm>
            <a:prstGeom prst="rect">
              <a:avLst/>
            </a:prstGeom>
            <a:solidFill>
              <a:schemeClr val="lt1">
                <a:alpha val="40000"/>
              </a:schemeClr>
            </a:solidFill>
            <a:ln w="9525" cap="flat" cmpd="sng">
              <a:solidFill>
                <a:srgbClr val="EA58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47"/>
            <p:cNvSpPr/>
            <p:nvPr/>
          </p:nvSpPr>
          <p:spPr>
            <a:xfrm>
              <a:off x="151805" y="1555486"/>
              <a:ext cx="2009759" cy="1707638"/>
            </a:xfrm>
            <a:prstGeom prst="rect">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47"/>
            <p:cNvSpPr/>
            <p:nvPr/>
          </p:nvSpPr>
          <p:spPr>
            <a:xfrm>
              <a:off x="127347" y="3542696"/>
              <a:ext cx="2009759" cy="370332"/>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7"/>
            <p:cNvSpPr txBox="1"/>
            <p:nvPr/>
          </p:nvSpPr>
          <p:spPr>
            <a:xfrm>
              <a:off x="127347" y="3542696"/>
              <a:ext cx="2009759" cy="370332"/>
            </a:xfrm>
            <a:prstGeom prst="rect">
              <a:avLst/>
            </a:prstGeom>
            <a:noFill/>
            <a:ln>
              <a:noFill/>
            </a:ln>
          </p:spPr>
          <p:txBody>
            <a:bodyPr spcFirstLastPara="1" wrap="square" lIns="53325" tIns="53325" rIns="53325" bIns="53325"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r>
                <a:rPr lang="en-ZA" sz="1600" b="1" i="0" u="none" strike="noStrike" cap="none" dirty="0">
                  <a:solidFill>
                    <a:srgbClr val="000000"/>
                  </a:solidFill>
                  <a:latin typeface="Calibri"/>
                  <a:ea typeface="Calibri"/>
                  <a:cs typeface="Calibri"/>
                  <a:sym typeface="Calibri"/>
                </a:rPr>
                <a:t>Knowledge</a:t>
              </a:r>
              <a:endParaRPr sz="1600" dirty="0"/>
            </a:p>
            <a:p>
              <a:pPr marL="0" marR="0" lvl="0" indent="0" algn="ctr" rtl="0">
                <a:lnSpc>
                  <a:spcPct val="90000"/>
                </a:lnSpc>
                <a:spcBef>
                  <a:spcPts val="490"/>
                </a:spcBef>
                <a:spcAft>
                  <a:spcPts val="0"/>
                </a:spcAft>
                <a:buClr>
                  <a:srgbClr val="000000"/>
                </a:buClr>
                <a:buSzPts val="1400"/>
                <a:buFont typeface="Arial"/>
                <a:buNone/>
              </a:pPr>
              <a:endParaRPr b="0"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r>
                <a:rPr lang="en-ZA" b="0" i="0" u="none" strike="noStrike" cap="none" dirty="0">
                  <a:solidFill>
                    <a:srgbClr val="000000"/>
                  </a:solidFill>
                  <a:latin typeface="Calibri"/>
                  <a:ea typeface="Calibri"/>
                  <a:cs typeface="Calibri"/>
                  <a:sym typeface="Calibri"/>
                </a:rPr>
                <a:t>Tailoring evidence and learning, and producing targeted knowledge and tools in response to developing country needs.</a:t>
              </a:r>
              <a:endParaRPr dirty="0"/>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600"/>
                <a:buFont typeface="Arial"/>
                <a:buNone/>
              </a:pPr>
              <a:endParaRPr sz="1600" b="1" i="0" u="none" strike="noStrike" cap="none" dirty="0">
                <a:solidFill>
                  <a:srgbClr val="000000"/>
                </a:solidFill>
                <a:latin typeface="Calibri"/>
                <a:ea typeface="Calibri"/>
                <a:cs typeface="Calibri"/>
                <a:sym typeface="Calibri"/>
              </a:endParaRPr>
            </a:p>
          </p:txBody>
        </p:sp>
        <p:sp>
          <p:nvSpPr>
            <p:cNvPr id="114" name="Google Shape;114;p47"/>
            <p:cNvSpPr/>
            <p:nvPr/>
          </p:nvSpPr>
          <p:spPr>
            <a:xfrm>
              <a:off x="2592180" y="1425930"/>
              <a:ext cx="2233065" cy="2627136"/>
            </a:xfrm>
            <a:prstGeom prst="rect">
              <a:avLst/>
            </a:prstGeom>
            <a:solidFill>
              <a:schemeClr val="lt1">
                <a:alpha val="40000"/>
              </a:schemeClr>
            </a:solidFill>
            <a:ln w="9525" cap="flat" cmpd="sng">
              <a:solidFill>
                <a:srgbClr val="EA58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47"/>
            <p:cNvSpPr/>
            <p:nvPr/>
          </p:nvSpPr>
          <p:spPr>
            <a:xfrm>
              <a:off x="2703833" y="1531015"/>
              <a:ext cx="2009759" cy="1707638"/>
            </a:xfrm>
            <a:prstGeom prst="rect">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47"/>
            <p:cNvSpPr/>
            <p:nvPr/>
          </p:nvSpPr>
          <p:spPr>
            <a:xfrm>
              <a:off x="2727870" y="3509503"/>
              <a:ext cx="2009759" cy="401379"/>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47"/>
            <p:cNvSpPr txBox="1"/>
            <p:nvPr/>
          </p:nvSpPr>
          <p:spPr>
            <a:xfrm>
              <a:off x="2727870" y="3509503"/>
              <a:ext cx="2009759" cy="401379"/>
            </a:xfrm>
            <a:prstGeom prst="rect">
              <a:avLst/>
            </a:prstGeom>
            <a:noFill/>
            <a:ln>
              <a:noFill/>
            </a:ln>
          </p:spPr>
          <p:txBody>
            <a:bodyPr spcFirstLastPara="1" wrap="square" lIns="72000" tIns="53325" rIns="53325" bIns="53325" anchor="ctr" anchorCtr="1">
              <a:noAutofit/>
            </a:bodyPr>
            <a:lstStyle/>
            <a:p>
              <a:pPr marL="0" marR="0" lvl="0" indent="0" algn="ctr" rtl="0">
                <a:lnSpc>
                  <a:spcPct val="90000"/>
                </a:lnSpc>
                <a:spcBef>
                  <a:spcPts val="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r>
                <a:rPr lang="en-ZA" sz="1600" b="1" i="0" u="none" strike="noStrike" cap="none" dirty="0">
                  <a:solidFill>
                    <a:srgbClr val="000000"/>
                  </a:solidFill>
                  <a:latin typeface="Calibri"/>
                  <a:ea typeface="Calibri"/>
                  <a:cs typeface="Calibri"/>
                  <a:sym typeface="Calibri"/>
                </a:rPr>
                <a:t>Engagement</a:t>
              </a:r>
              <a:endParaRPr sz="1600" dirty="0"/>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r>
                <a:rPr lang="en-ZA" sz="1400" b="0" i="0" u="none" strike="noStrike" cap="none" dirty="0">
                  <a:solidFill>
                    <a:srgbClr val="000000"/>
                  </a:solidFill>
                  <a:latin typeface="Calibri"/>
                  <a:ea typeface="Calibri"/>
                  <a:cs typeface="Calibri"/>
                  <a:sym typeface="Calibri"/>
                </a:rPr>
                <a:t>Supporting knowledge brokering and uptake in countries in Africa, Asia and Latin America.</a:t>
              </a:r>
              <a:endParaRPr dirty="0"/>
            </a:p>
          </p:txBody>
        </p:sp>
        <p:sp>
          <p:nvSpPr>
            <p:cNvPr id="118" name="Google Shape;118;p47"/>
            <p:cNvSpPr/>
            <p:nvPr/>
          </p:nvSpPr>
          <p:spPr>
            <a:xfrm>
              <a:off x="5088099" y="1425142"/>
              <a:ext cx="2233065" cy="2627136"/>
            </a:xfrm>
            <a:prstGeom prst="rect">
              <a:avLst/>
            </a:prstGeom>
            <a:solidFill>
              <a:schemeClr val="lt1">
                <a:alpha val="40000"/>
              </a:schemeClr>
            </a:solidFill>
            <a:ln w="9525" cap="flat" cmpd="sng">
              <a:solidFill>
                <a:srgbClr val="EA58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47"/>
            <p:cNvSpPr/>
            <p:nvPr/>
          </p:nvSpPr>
          <p:spPr>
            <a:xfrm>
              <a:off x="5208329" y="1521623"/>
              <a:ext cx="2009759" cy="1707638"/>
            </a:xfrm>
            <a:prstGeom prst="rect">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7"/>
            <p:cNvSpPr/>
            <p:nvPr/>
          </p:nvSpPr>
          <p:spPr>
            <a:xfrm>
              <a:off x="5172234" y="3509508"/>
              <a:ext cx="2009759" cy="446592"/>
            </a:xfrm>
            <a:prstGeom prst="rect">
              <a:avLst/>
            </a:prstGeom>
            <a:solidFill>
              <a:srgbClr val="EA582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7"/>
            <p:cNvSpPr txBox="1"/>
            <p:nvPr/>
          </p:nvSpPr>
          <p:spPr>
            <a:xfrm>
              <a:off x="5172234" y="3509508"/>
              <a:ext cx="2009759" cy="446592"/>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endParaRPr sz="1600" b="1" i="0" u="none" strike="noStrike" cap="none">
                <a:solidFill>
                  <a:srgbClr val="000000"/>
                </a:solidFill>
                <a:latin typeface="Calibri"/>
                <a:ea typeface="Calibri"/>
                <a:cs typeface="Calibri"/>
                <a:sym typeface="Calibri"/>
              </a:endParaRPr>
            </a:p>
          </p:txBody>
        </p:sp>
        <p:sp>
          <p:nvSpPr>
            <p:cNvPr id="122" name="Google Shape;122;p47"/>
            <p:cNvSpPr/>
            <p:nvPr/>
          </p:nvSpPr>
          <p:spPr>
            <a:xfrm>
              <a:off x="5210801" y="3593729"/>
              <a:ext cx="2009759" cy="26273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7"/>
            <p:cNvSpPr txBox="1"/>
            <p:nvPr/>
          </p:nvSpPr>
          <p:spPr>
            <a:xfrm>
              <a:off x="5210801" y="3593729"/>
              <a:ext cx="2009759" cy="262734"/>
            </a:xfrm>
            <a:prstGeom prst="rect">
              <a:avLst/>
            </a:prstGeom>
            <a:noFill/>
            <a:ln>
              <a:noFill/>
            </a:ln>
          </p:spPr>
          <p:txBody>
            <a:bodyPr spcFirstLastPara="1" wrap="square" lIns="53325" tIns="53325" rIns="53325" bIns="53325"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r>
                <a:rPr lang="en-ZA" sz="1400" b="1" i="0" u="none" strike="noStrike" cap="none" dirty="0">
                  <a:solidFill>
                    <a:srgbClr val="000000"/>
                  </a:solidFill>
                  <a:latin typeface="Calibri"/>
                  <a:ea typeface="Calibri"/>
                  <a:cs typeface="Calibri"/>
                  <a:sym typeface="Calibri"/>
                </a:rPr>
                <a:t>\</a:t>
              </a:r>
              <a:endParaRPr dirty="0"/>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r>
                <a:rPr lang="en-ZA" sz="1600" b="1" i="0" u="none" strike="noStrike" cap="none" dirty="0">
                  <a:solidFill>
                    <a:srgbClr val="000000"/>
                  </a:solidFill>
                  <a:latin typeface="Calibri"/>
                  <a:ea typeface="Calibri"/>
                  <a:cs typeface="Calibri"/>
                  <a:sym typeface="Calibri"/>
                </a:rPr>
                <a:t>Peer learning </a:t>
              </a:r>
              <a:endParaRPr sz="1600" dirty="0"/>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r>
                <a:rPr lang="en-ZA" sz="1400" b="0" i="0" u="none" strike="noStrike" cap="none" dirty="0">
                  <a:solidFill>
                    <a:srgbClr val="000000"/>
                  </a:solidFill>
                  <a:latin typeface="Calibri"/>
                  <a:ea typeface="Calibri"/>
                  <a:cs typeface="Calibri"/>
                  <a:sym typeface="Calibri"/>
                </a:rPr>
                <a:t>Bringing developing countries together to learn and share experiences related to delivering climate action on the ground.</a:t>
              </a:r>
              <a:endParaRPr dirty="0"/>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a:p>
              <a:pPr marL="0" marR="0" lvl="0" indent="0" algn="ctr" rtl="0">
                <a:lnSpc>
                  <a:spcPct val="90000"/>
                </a:lnSpc>
                <a:spcBef>
                  <a:spcPts val="490"/>
                </a:spcBef>
                <a:spcAft>
                  <a:spcPts val="0"/>
                </a:spcAft>
                <a:buClr>
                  <a:srgbClr val="000000"/>
                </a:buClr>
                <a:buSzPts val="1400"/>
                <a:buFont typeface="Arial"/>
                <a:buNone/>
              </a:pPr>
              <a:endParaRPr sz="1400" b="1" i="0" u="none" strike="noStrike" cap="none" dirty="0">
                <a:solidFill>
                  <a:srgbClr val="000000"/>
                </a:solidFill>
                <a:latin typeface="Calibri"/>
                <a:ea typeface="Calibri"/>
                <a:cs typeface="Calibri"/>
                <a:sym typeface="Calibri"/>
              </a:endParaRPr>
            </a:p>
          </p:txBody>
        </p:sp>
      </p:grpSp>
      <p:sp>
        <p:nvSpPr>
          <p:cNvPr id="124" name="Google Shape;124;p47"/>
          <p:cNvSpPr txBox="1"/>
          <p:nvPr/>
        </p:nvSpPr>
        <p:spPr>
          <a:xfrm>
            <a:off x="997804" y="1059056"/>
            <a:ext cx="7316008" cy="1015622"/>
          </a:xfrm>
          <a:prstGeom prst="rect">
            <a:avLst/>
          </a:prstGeom>
          <a:noFill/>
          <a:ln>
            <a:noFill/>
          </a:ln>
        </p:spPr>
        <p:txBody>
          <a:bodyPr spcFirstLastPara="1" wrap="square" lIns="91425" tIns="45700" rIns="91425" bIns="45700" anchor="t" anchorCtr="0">
            <a:spAutoFit/>
          </a:bodyPr>
          <a:lstStyle/>
          <a:p>
            <a:pPr marL="285750" marR="0" lvl="0" indent="-285750" rtl="0">
              <a:lnSpc>
                <a:spcPct val="100000"/>
              </a:lnSpc>
              <a:spcBef>
                <a:spcPts val="0"/>
              </a:spcBef>
              <a:spcAft>
                <a:spcPts val="0"/>
              </a:spcAft>
              <a:buClr>
                <a:schemeClr val="dk1"/>
              </a:buClr>
              <a:buSzPts val="1600"/>
              <a:buFont typeface="Arial"/>
              <a:buChar char="•"/>
            </a:pPr>
            <a:r>
              <a:rPr lang="en-ZA" sz="1800" b="0" i="0" u="none" strike="noStrike" cap="none" dirty="0">
                <a:solidFill>
                  <a:schemeClr val="dk1"/>
                </a:solidFill>
                <a:latin typeface="Calibri"/>
                <a:ea typeface="Calibri"/>
                <a:cs typeface="Calibri"/>
                <a:sym typeface="Calibri"/>
              </a:rPr>
              <a:t>Increasing knowledge</a:t>
            </a:r>
            <a:r>
              <a:rPr lang="en-ZA" sz="2000" b="0" i="0" u="none" strike="noStrike" cap="none" dirty="0">
                <a:solidFill>
                  <a:schemeClr val="dk1"/>
                </a:solidFill>
                <a:latin typeface="Calibri"/>
                <a:ea typeface="Calibri"/>
                <a:cs typeface="Calibri"/>
                <a:sym typeface="Calibri"/>
              </a:rPr>
              <a:t> </a:t>
            </a:r>
            <a:r>
              <a:rPr lang="en-ZA" sz="2000" b="1" i="0" u="none" strike="noStrike" cap="none" dirty="0">
                <a:solidFill>
                  <a:schemeClr val="dk2"/>
                </a:solidFill>
                <a:latin typeface="Calibri"/>
                <a:ea typeface="Calibri"/>
                <a:cs typeface="Calibri"/>
                <a:sym typeface="Calibri"/>
              </a:rPr>
              <a:t>access</a:t>
            </a:r>
            <a:r>
              <a:rPr lang="en-ZA" sz="2000" b="0" i="0" u="none" strike="noStrike" cap="none" dirty="0">
                <a:solidFill>
                  <a:schemeClr val="dk1"/>
                </a:solidFill>
                <a:latin typeface="Calibri"/>
                <a:ea typeface="Calibri"/>
                <a:cs typeface="Calibri"/>
                <a:sym typeface="Calibri"/>
              </a:rPr>
              <a:t> </a:t>
            </a:r>
            <a:r>
              <a:rPr lang="en-ZA" sz="1800" b="0" i="0" u="none" strike="noStrike" cap="none" dirty="0">
                <a:solidFill>
                  <a:schemeClr val="dk1"/>
                </a:solidFill>
                <a:latin typeface="Calibri"/>
                <a:ea typeface="Calibri"/>
                <a:cs typeface="Calibri"/>
                <a:sym typeface="Calibri"/>
              </a:rPr>
              <a:t>and </a:t>
            </a:r>
            <a:r>
              <a:rPr lang="en-ZA" sz="2000" b="1" i="0" u="none" strike="noStrike" cap="none" dirty="0">
                <a:solidFill>
                  <a:schemeClr val="dk2"/>
                </a:solidFill>
                <a:latin typeface="Calibri"/>
                <a:ea typeface="Calibri"/>
                <a:cs typeface="Calibri"/>
                <a:sym typeface="Calibri"/>
              </a:rPr>
              <a:t>relevance </a:t>
            </a:r>
            <a:endParaRPr sz="2000" dirty="0"/>
          </a:p>
          <a:p>
            <a:pPr marL="285750" marR="0" lvl="0" indent="-285750" rtl="0">
              <a:lnSpc>
                <a:spcPct val="100000"/>
              </a:lnSpc>
              <a:spcBef>
                <a:spcPts val="0"/>
              </a:spcBef>
              <a:spcAft>
                <a:spcPts val="0"/>
              </a:spcAft>
              <a:buClr>
                <a:schemeClr val="dk1"/>
              </a:buClr>
              <a:buSzPts val="1600"/>
              <a:buFont typeface="Arial"/>
              <a:buChar char="•"/>
            </a:pPr>
            <a:r>
              <a:rPr lang="en-ZA" sz="1800" b="0" i="0" u="none" strike="noStrike" cap="none" dirty="0">
                <a:solidFill>
                  <a:schemeClr val="dk1"/>
                </a:solidFill>
                <a:latin typeface="Calibri"/>
                <a:ea typeface="Calibri"/>
                <a:cs typeface="Calibri"/>
                <a:sym typeface="Calibri"/>
              </a:rPr>
              <a:t>Maximise the</a:t>
            </a:r>
            <a:r>
              <a:rPr lang="en-ZA" sz="1800" b="1" i="0" u="none" strike="noStrike" cap="none" dirty="0">
                <a:solidFill>
                  <a:schemeClr val="dk2"/>
                </a:solidFill>
                <a:latin typeface="Calibri"/>
                <a:ea typeface="Calibri"/>
                <a:cs typeface="Calibri"/>
                <a:sym typeface="Calibri"/>
              </a:rPr>
              <a:t> </a:t>
            </a:r>
            <a:r>
              <a:rPr lang="en-ZA" sz="2000" b="1" i="0" u="none" strike="noStrike" cap="none" dirty="0">
                <a:solidFill>
                  <a:schemeClr val="dk2"/>
                </a:solidFill>
                <a:latin typeface="Calibri"/>
                <a:ea typeface="Calibri"/>
                <a:cs typeface="Calibri"/>
                <a:sym typeface="Calibri"/>
              </a:rPr>
              <a:t>use </a:t>
            </a:r>
            <a:r>
              <a:rPr lang="en-ZA" sz="1800" b="0" i="0" u="none" strike="noStrike" cap="none" dirty="0">
                <a:solidFill>
                  <a:schemeClr val="dk1"/>
                </a:solidFill>
                <a:latin typeface="Calibri"/>
                <a:ea typeface="Calibri"/>
                <a:cs typeface="Calibri"/>
                <a:sym typeface="Calibri"/>
              </a:rPr>
              <a:t>and</a:t>
            </a:r>
            <a:r>
              <a:rPr lang="en-ZA" sz="1600" b="0" i="0" u="none" strike="noStrike" cap="none" dirty="0">
                <a:solidFill>
                  <a:schemeClr val="dk1"/>
                </a:solidFill>
                <a:latin typeface="Calibri"/>
                <a:ea typeface="Calibri"/>
                <a:cs typeface="Calibri"/>
                <a:sym typeface="Calibri"/>
              </a:rPr>
              <a:t> </a:t>
            </a:r>
            <a:r>
              <a:rPr lang="en-ZA" sz="2000" b="1" i="0" u="none" strike="noStrike" cap="none" dirty="0">
                <a:solidFill>
                  <a:schemeClr val="dk2"/>
                </a:solidFill>
                <a:latin typeface="Calibri"/>
                <a:ea typeface="Calibri"/>
                <a:cs typeface="Calibri"/>
                <a:sym typeface="Calibri"/>
              </a:rPr>
              <a:t>collective impact </a:t>
            </a:r>
            <a:r>
              <a:rPr lang="en-ZA" sz="1800" b="0" i="0" u="none" strike="noStrike" cap="none" dirty="0">
                <a:solidFill>
                  <a:schemeClr val="dk1"/>
                </a:solidFill>
                <a:latin typeface="Calibri"/>
                <a:ea typeface="Calibri"/>
                <a:cs typeface="Calibri"/>
                <a:sym typeface="Calibri"/>
              </a:rPr>
              <a:t>of this knowledge and learning</a:t>
            </a:r>
            <a:endParaRPr sz="1800" dirty="0"/>
          </a:p>
          <a:p>
            <a:pPr marL="285750" marR="0" lvl="0" indent="-285750" rtl="0">
              <a:lnSpc>
                <a:spcPct val="100000"/>
              </a:lnSpc>
              <a:spcBef>
                <a:spcPts val="0"/>
              </a:spcBef>
              <a:spcAft>
                <a:spcPts val="0"/>
              </a:spcAft>
              <a:buClr>
                <a:schemeClr val="dk1"/>
              </a:buClr>
              <a:buSzPts val="1600"/>
              <a:buFont typeface="Arial"/>
              <a:buChar char="•"/>
            </a:pPr>
            <a:r>
              <a:rPr lang="en-ZA" sz="1800" b="0" i="0" u="none" strike="noStrike" cap="none" dirty="0">
                <a:solidFill>
                  <a:schemeClr val="dk1"/>
                </a:solidFill>
                <a:latin typeface="Calibri"/>
                <a:ea typeface="Calibri"/>
                <a:cs typeface="Calibri"/>
                <a:sym typeface="Calibri"/>
              </a:rPr>
              <a:t>Enhance</a:t>
            </a:r>
            <a:r>
              <a:rPr lang="en-ZA" sz="2000" b="0" i="0" u="none" strike="noStrike" cap="none" dirty="0">
                <a:solidFill>
                  <a:schemeClr val="dk2"/>
                </a:solidFill>
                <a:latin typeface="Calibri"/>
                <a:ea typeface="Calibri"/>
                <a:cs typeface="Calibri"/>
                <a:sym typeface="Calibri"/>
              </a:rPr>
              <a:t> </a:t>
            </a:r>
            <a:r>
              <a:rPr lang="en-ZA" sz="2000" b="1" i="0" u="none" strike="noStrike" cap="none" dirty="0">
                <a:solidFill>
                  <a:schemeClr val="dk2"/>
                </a:solidFill>
                <a:latin typeface="Calibri"/>
                <a:ea typeface="Calibri"/>
                <a:cs typeface="Calibri"/>
                <a:sym typeface="Calibri"/>
              </a:rPr>
              <a:t>leadership</a:t>
            </a:r>
            <a:r>
              <a:rPr lang="en-ZA" sz="2000" b="0" i="0" u="none" strike="noStrike" cap="none" dirty="0">
                <a:solidFill>
                  <a:schemeClr val="dk2"/>
                </a:solidFill>
                <a:latin typeface="Calibri"/>
                <a:ea typeface="Calibri"/>
                <a:cs typeface="Calibri"/>
                <a:sym typeface="Calibri"/>
              </a:rPr>
              <a:t> </a:t>
            </a:r>
            <a:r>
              <a:rPr lang="en-ZA" sz="1800" b="0" i="0" u="none" strike="noStrike" cap="none" dirty="0">
                <a:solidFill>
                  <a:schemeClr val="dk1"/>
                </a:solidFill>
                <a:latin typeface="Calibri"/>
                <a:ea typeface="Calibri"/>
                <a:cs typeface="Calibri"/>
                <a:sym typeface="Calibri"/>
              </a:rPr>
              <a:t>and</a:t>
            </a:r>
            <a:r>
              <a:rPr lang="en-ZA" sz="1400" b="0" i="0" u="none" strike="noStrike" cap="none" dirty="0">
                <a:solidFill>
                  <a:schemeClr val="dk1"/>
                </a:solidFill>
                <a:latin typeface="Calibri"/>
                <a:ea typeface="Calibri"/>
                <a:cs typeface="Calibri"/>
                <a:sym typeface="Calibri"/>
              </a:rPr>
              <a:t> </a:t>
            </a:r>
            <a:r>
              <a:rPr lang="en-ZA" sz="2000" b="1" i="0" u="none" strike="noStrike" cap="none" dirty="0">
                <a:solidFill>
                  <a:schemeClr val="dk2"/>
                </a:solidFill>
                <a:latin typeface="Calibri"/>
                <a:ea typeface="Calibri"/>
                <a:cs typeface="Calibri"/>
                <a:sym typeface="Calibri"/>
              </a:rPr>
              <a:t>collaboration</a:t>
            </a: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48"/>
          <p:cNvSpPr txBox="1">
            <a:spLocks noGrp="1"/>
          </p:cNvSpPr>
          <p:nvPr>
            <p:ph type="title"/>
          </p:nvPr>
        </p:nvSpPr>
        <p:spPr>
          <a:xfrm>
            <a:off x="457199" y="345255"/>
            <a:ext cx="3240000" cy="1143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B61322"/>
              </a:buClr>
              <a:buSzPts val="3200"/>
              <a:buFont typeface="Calibri"/>
              <a:buNone/>
            </a:pPr>
            <a:r>
              <a:rPr lang="en-ZA"/>
              <a:t>Lessons</a:t>
            </a:r>
            <a:endParaRPr/>
          </a:p>
        </p:txBody>
      </p:sp>
      <p:sp>
        <p:nvSpPr>
          <p:cNvPr id="130" name="Google Shape;130;p48"/>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ZA"/>
              <a:t>3</a:t>
            </a:fld>
            <a:endParaRPr/>
          </a:p>
        </p:txBody>
      </p:sp>
      <p:grpSp>
        <p:nvGrpSpPr>
          <p:cNvPr id="131" name="Google Shape;131;p48"/>
          <p:cNvGrpSpPr/>
          <p:nvPr/>
        </p:nvGrpSpPr>
        <p:grpSpPr>
          <a:xfrm>
            <a:off x="457199" y="1075808"/>
            <a:ext cx="8106433" cy="5435609"/>
            <a:chOff x="0" y="0"/>
            <a:chExt cx="8106433" cy="5435609"/>
          </a:xfrm>
        </p:grpSpPr>
        <p:sp>
          <p:nvSpPr>
            <p:cNvPr id="132" name="Google Shape;132;p48"/>
            <p:cNvSpPr/>
            <p:nvPr/>
          </p:nvSpPr>
          <p:spPr>
            <a:xfrm>
              <a:off x="0" y="0"/>
              <a:ext cx="8106433" cy="2588385"/>
            </a:xfrm>
            <a:prstGeom prst="roundRect">
              <a:avLst>
                <a:gd name="adj" fmla="val 10000"/>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8"/>
            <p:cNvSpPr txBox="1"/>
            <p:nvPr/>
          </p:nvSpPr>
          <p:spPr>
            <a:xfrm>
              <a:off x="1880125" y="0"/>
              <a:ext cx="6226307" cy="2588385"/>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ZA" sz="2000" b="1" dirty="0">
                  <a:solidFill>
                    <a:schemeClr val="bg2"/>
                  </a:solidFill>
                  <a:latin typeface="Calibri"/>
                  <a:ea typeface="Calibri"/>
                  <a:cs typeface="Calibri"/>
                  <a:sym typeface="Calibri"/>
                </a:rPr>
                <a:t>Embed throughout programme cycle</a:t>
              </a:r>
              <a:endParaRPr lang="en-US" sz="2000" b="1" dirty="0">
                <a:solidFill>
                  <a:schemeClr val="bg2"/>
                </a:solidFill>
                <a:latin typeface="Calibri"/>
                <a:ea typeface="Calibri"/>
                <a:cs typeface="Calibri"/>
                <a:sym typeface="Calibri"/>
              </a:endParaRPr>
            </a:p>
            <a:p>
              <a:pPr marL="114300" lvl="1" indent="-114300">
                <a:lnSpc>
                  <a:spcPct val="90000"/>
                </a:lnSpc>
                <a:spcBef>
                  <a:spcPts val="700"/>
                </a:spcBef>
                <a:buClr>
                  <a:srgbClr val="A61C00"/>
                </a:buClr>
                <a:buSzPts val="1200"/>
                <a:buFont typeface="Arial"/>
                <a:buChar char="•"/>
              </a:pPr>
              <a:r>
                <a:rPr lang="en-ZA" sz="1600" dirty="0">
                  <a:solidFill>
                    <a:schemeClr val="bg2"/>
                  </a:solidFill>
                  <a:latin typeface="Calibri"/>
                  <a:cs typeface="Calibri"/>
                  <a:sym typeface="Calibri"/>
                </a:rPr>
                <a:t>Effective knowledge mgmt. / brokering and MEL needs to be integrated throughout from scoping to wrap up</a:t>
              </a:r>
            </a:p>
            <a:p>
              <a:pPr marL="114300" marR="0" lvl="1" indent="-114300" algn="l" rtl="0">
                <a:lnSpc>
                  <a:spcPct val="90000"/>
                </a:lnSpc>
                <a:spcBef>
                  <a:spcPts val="180"/>
                </a:spcBef>
                <a:spcAft>
                  <a:spcPts val="0"/>
                </a:spcAft>
                <a:buClr>
                  <a:srgbClr val="A61C00"/>
                </a:buClr>
                <a:buSzPts val="1200"/>
                <a:buFont typeface="Arial"/>
                <a:buChar char="•"/>
              </a:pPr>
              <a:r>
                <a:rPr lang="en-ZA" sz="1600" dirty="0">
                  <a:solidFill>
                    <a:schemeClr val="bg2"/>
                  </a:solidFill>
                  <a:latin typeface="Calibri"/>
                  <a:cs typeface="Calibri"/>
                  <a:sym typeface="Calibri"/>
                </a:rPr>
                <a:t>Have an exit strategy / legacy &amp; sustainability plan from the start = where will the knowledge and learning generated from the programme live? </a:t>
              </a:r>
            </a:p>
            <a:p>
              <a:pPr marL="114300" marR="0" lvl="1" indent="-114300" algn="l" rtl="0">
                <a:lnSpc>
                  <a:spcPct val="90000"/>
                </a:lnSpc>
                <a:spcBef>
                  <a:spcPts val="180"/>
                </a:spcBef>
                <a:spcAft>
                  <a:spcPts val="0"/>
                </a:spcAft>
                <a:buClr>
                  <a:srgbClr val="A61C00"/>
                </a:buClr>
                <a:buSzPts val="1200"/>
                <a:buFont typeface="Arial"/>
                <a:buChar char="•"/>
              </a:pPr>
              <a:r>
                <a:rPr lang="en-ZA" sz="1600" dirty="0">
                  <a:solidFill>
                    <a:schemeClr val="bg2"/>
                  </a:solidFill>
                  <a:latin typeface="Calibri"/>
                  <a:cs typeface="Calibri"/>
                  <a:sym typeface="Calibri"/>
                </a:rPr>
                <a:t>Leave enough time at the end of the programme for dissemination and uptake  </a:t>
              </a:r>
            </a:p>
          </p:txBody>
        </p:sp>
        <p:sp>
          <p:nvSpPr>
            <p:cNvPr id="134" name="Google Shape;134;p48"/>
            <p:cNvSpPr/>
            <p:nvPr/>
          </p:nvSpPr>
          <p:spPr>
            <a:xfrm>
              <a:off x="258838" y="258838"/>
              <a:ext cx="1621286" cy="2070708"/>
            </a:xfrm>
            <a:prstGeom prst="roundRect">
              <a:avLst>
                <a:gd name="adj" fmla="val 10000"/>
              </a:avLst>
            </a:prstGeom>
            <a:blipFill rotWithShape="1">
              <a:blip r:embed="rId3">
                <a:alphaModFix/>
              </a:blip>
              <a:stretch>
                <a:fillRect l="-81988" r="-81988"/>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135;p48"/>
            <p:cNvSpPr/>
            <p:nvPr/>
          </p:nvSpPr>
          <p:spPr>
            <a:xfrm>
              <a:off x="0" y="2847224"/>
              <a:ext cx="8106433" cy="2588385"/>
            </a:xfrm>
            <a:prstGeom prst="roundRect">
              <a:avLst>
                <a:gd name="adj" fmla="val 10000"/>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48"/>
            <p:cNvSpPr txBox="1"/>
            <p:nvPr/>
          </p:nvSpPr>
          <p:spPr>
            <a:xfrm>
              <a:off x="1880125" y="2847224"/>
              <a:ext cx="6226307" cy="2588385"/>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ZA" sz="2000" b="1" i="0" u="none" strike="noStrike" cap="none" dirty="0">
                  <a:solidFill>
                    <a:schemeClr val="bg2"/>
                  </a:solidFill>
                  <a:latin typeface="Calibri"/>
                  <a:ea typeface="Calibri"/>
                  <a:cs typeface="Calibri"/>
                  <a:sym typeface="Calibri"/>
                </a:rPr>
                <a:t>Understand KM/KB as a </a:t>
              </a:r>
              <a:r>
                <a:rPr lang="en-ZA" sz="2000" b="1" i="0" u="sng" strike="noStrike" cap="none" dirty="0">
                  <a:solidFill>
                    <a:schemeClr val="bg2"/>
                  </a:solidFill>
                  <a:latin typeface="Calibri"/>
                  <a:ea typeface="Calibri"/>
                  <a:cs typeface="Calibri"/>
                  <a:sym typeface="Calibri"/>
                </a:rPr>
                <a:t>process</a:t>
              </a:r>
              <a:r>
                <a:rPr lang="en-ZA" sz="2000" b="1" i="0" u="none" strike="noStrike" cap="none" dirty="0">
                  <a:solidFill>
                    <a:schemeClr val="bg2"/>
                  </a:solidFill>
                  <a:latin typeface="Calibri"/>
                  <a:ea typeface="Calibri"/>
                  <a:cs typeface="Calibri"/>
                  <a:sym typeface="Calibri"/>
                </a:rPr>
                <a:t> within a highly complex and changing environment </a:t>
              </a:r>
              <a:endParaRPr lang="en-ZA" dirty="0">
                <a:solidFill>
                  <a:schemeClr val="bg2"/>
                </a:solidFill>
              </a:endParaRPr>
            </a:p>
            <a:p>
              <a:pPr marL="171450" lvl="1" indent="-171450">
                <a:lnSpc>
                  <a:spcPct val="90000"/>
                </a:lnSpc>
                <a:spcBef>
                  <a:spcPts val="700"/>
                </a:spcBef>
                <a:buClr>
                  <a:srgbClr val="980000"/>
                </a:buClr>
                <a:buSzPts val="1800"/>
                <a:buFont typeface="Arial"/>
                <a:buChar char="•"/>
              </a:pPr>
              <a:r>
                <a:rPr lang="en-ZA" sz="1600" dirty="0">
                  <a:solidFill>
                    <a:schemeClr val="bg2"/>
                  </a:solidFill>
                  <a:latin typeface="Calibri"/>
                  <a:ea typeface="Calibri"/>
                  <a:cs typeface="Calibri"/>
                  <a:sym typeface="Calibri"/>
                </a:rPr>
                <a:t>Focus on people and process, not just knowledge products</a:t>
              </a:r>
            </a:p>
            <a:p>
              <a:pPr marL="171450" marR="0" lvl="1" indent="-171450" algn="l" rtl="0">
                <a:lnSpc>
                  <a:spcPct val="90000"/>
                </a:lnSpc>
                <a:spcBef>
                  <a:spcPts val="700"/>
                </a:spcBef>
                <a:spcAft>
                  <a:spcPts val="0"/>
                </a:spcAft>
                <a:buClr>
                  <a:srgbClr val="980000"/>
                </a:buClr>
                <a:buSzPts val="1800"/>
                <a:buFont typeface="Arial"/>
                <a:buChar char="•"/>
              </a:pPr>
              <a:r>
                <a:rPr lang="en-ZA" sz="1600" b="0" i="0" u="none" strike="noStrike" cap="none" dirty="0">
                  <a:solidFill>
                    <a:schemeClr val="bg2"/>
                  </a:solidFill>
                  <a:latin typeface="Calibri"/>
                  <a:ea typeface="Calibri"/>
                  <a:cs typeface="Calibri"/>
                  <a:sym typeface="Calibri"/>
                </a:rPr>
                <a:t>Multiple partners across diverse contexts, multiple scales</a:t>
              </a:r>
              <a:endParaRPr lang="en-ZA" sz="1600" dirty="0">
                <a:solidFill>
                  <a:schemeClr val="bg2"/>
                </a:solidFill>
              </a:endParaRPr>
            </a:p>
            <a:p>
              <a:pPr marL="171450" marR="0" lvl="1" indent="-171450" algn="l" rtl="0">
                <a:lnSpc>
                  <a:spcPct val="90000"/>
                </a:lnSpc>
                <a:spcBef>
                  <a:spcPts val="270"/>
                </a:spcBef>
                <a:spcAft>
                  <a:spcPts val="0"/>
                </a:spcAft>
                <a:buClr>
                  <a:srgbClr val="980000"/>
                </a:buClr>
                <a:buSzPts val="1800"/>
                <a:buFont typeface="Arial"/>
                <a:buChar char="•"/>
              </a:pPr>
              <a:r>
                <a:rPr lang="en-ZA" sz="1600" b="0" i="0" u="none" strike="noStrike" cap="none" dirty="0">
                  <a:solidFill>
                    <a:schemeClr val="bg2"/>
                  </a:solidFill>
                  <a:latin typeface="Calibri"/>
                  <a:ea typeface="Calibri"/>
                  <a:cs typeface="Calibri"/>
                  <a:sym typeface="Calibri"/>
                </a:rPr>
                <a:t>Need scale-appropriate approaches that adapt over time as programme matures</a:t>
              </a:r>
            </a:p>
            <a:p>
              <a:pPr marL="171450" marR="0" lvl="1" indent="-171450" algn="l" rtl="0">
                <a:lnSpc>
                  <a:spcPct val="90000"/>
                </a:lnSpc>
                <a:spcBef>
                  <a:spcPts val="270"/>
                </a:spcBef>
                <a:spcAft>
                  <a:spcPts val="0"/>
                </a:spcAft>
                <a:buClr>
                  <a:srgbClr val="980000"/>
                </a:buClr>
                <a:buSzPts val="1800"/>
                <a:buFont typeface="Arial"/>
                <a:buChar char="•"/>
              </a:pPr>
              <a:r>
                <a:rPr lang="en-ZA" sz="1600" b="0" i="0" u="none" strike="noStrike" cap="none" dirty="0">
                  <a:solidFill>
                    <a:schemeClr val="bg2"/>
                  </a:solidFill>
                  <a:latin typeface="Calibri"/>
                  <a:ea typeface="Calibri"/>
                  <a:cs typeface="Calibri"/>
                  <a:sym typeface="Calibri"/>
                </a:rPr>
                <a:t>Ranges from high-level programme communications to country and project-level knowledge uptake work: Each level requires different approach, skills &amp; networks</a:t>
              </a:r>
            </a:p>
            <a:p>
              <a:pPr marL="171450" marR="0" lvl="1" indent="-171450" algn="l" rtl="0">
                <a:lnSpc>
                  <a:spcPct val="90000"/>
                </a:lnSpc>
                <a:spcBef>
                  <a:spcPts val="270"/>
                </a:spcBef>
                <a:spcAft>
                  <a:spcPts val="0"/>
                </a:spcAft>
                <a:buClr>
                  <a:srgbClr val="980000"/>
                </a:buClr>
                <a:buSzPts val="1800"/>
                <a:buFont typeface="Arial"/>
                <a:buChar char="•"/>
              </a:pPr>
              <a:endParaRPr dirty="0">
                <a:solidFill>
                  <a:schemeClr val="bg2"/>
                </a:solidFill>
              </a:endParaRPr>
            </a:p>
          </p:txBody>
        </p:sp>
        <p:sp>
          <p:nvSpPr>
            <p:cNvPr id="137" name="Google Shape;137;p48"/>
            <p:cNvSpPr/>
            <p:nvPr/>
          </p:nvSpPr>
          <p:spPr>
            <a:xfrm>
              <a:off x="258838" y="3106062"/>
              <a:ext cx="1621286" cy="2070708"/>
            </a:xfrm>
            <a:prstGeom prst="roundRect">
              <a:avLst>
                <a:gd name="adj" fmla="val 10000"/>
              </a:avLst>
            </a:prstGeom>
            <a:blipFill rotWithShape="1">
              <a:blip r:embed="rId4">
                <a:alphaModFix/>
              </a:blip>
              <a:stretch>
                <a:fillRect l="-28996" r="-28996"/>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49"/>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ZA"/>
              <a:t>4</a:t>
            </a:fld>
            <a:endParaRPr/>
          </a:p>
        </p:txBody>
      </p:sp>
      <p:grpSp>
        <p:nvGrpSpPr>
          <p:cNvPr id="143" name="Google Shape;143;p49"/>
          <p:cNvGrpSpPr/>
          <p:nvPr/>
        </p:nvGrpSpPr>
        <p:grpSpPr>
          <a:xfrm>
            <a:off x="497015" y="452414"/>
            <a:ext cx="8149968" cy="5953172"/>
            <a:chOff x="-1" y="36040"/>
            <a:chExt cx="8149968" cy="5953172"/>
          </a:xfrm>
        </p:grpSpPr>
        <p:sp>
          <p:nvSpPr>
            <p:cNvPr id="144" name="Google Shape;144;p49"/>
            <p:cNvSpPr/>
            <p:nvPr/>
          </p:nvSpPr>
          <p:spPr>
            <a:xfrm>
              <a:off x="0" y="36040"/>
              <a:ext cx="8070338" cy="2652425"/>
            </a:xfrm>
            <a:prstGeom prst="roundRect">
              <a:avLst>
                <a:gd name="adj" fmla="val 10000"/>
              </a:avLst>
            </a:prstGeom>
            <a:solidFill>
              <a:srgbClr val="FFFFFF"/>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9"/>
            <p:cNvSpPr txBox="1"/>
            <p:nvPr/>
          </p:nvSpPr>
          <p:spPr>
            <a:xfrm>
              <a:off x="1894099" y="36040"/>
              <a:ext cx="6176238" cy="2800318"/>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ZA" sz="2000" b="1" i="0" u="none" strike="noStrike" cap="none" dirty="0">
                  <a:solidFill>
                    <a:schemeClr val="bg2"/>
                  </a:solidFill>
                  <a:latin typeface="Calibri"/>
                  <a:ea typeface="Calibri"/>
                  <a:cs typeface="Calibri"/>
                  <a:sym typeface="Calibri"/>
                </a:rPr>
                <a:t>Facilitate collaboration at project design stage – it won’t happen by itself</a:t>
              </a:r>
              <a:endParaRPr dirty="0">
                <a:solidFill>
                  <a:schemeClr val="bg2"/>
                </a:solidFill>
              </a:endParaRPr>
            </a:p>
            <a:p>
              <a:pPr marL="171450" marR="0" lvl="1" indent="-171450" algn="l" rtl="0">
                <a:lnSpc>
                  <a:spcPct val="90000"/>
                </a:lnSpc>
                <a:spcBef>
                  <a:spcPts val="700"/>
                </a:spcBef>
                <a:spcAft>
                  <a:spcPts val="0"/>
                </a:spcAft>
                <a:buClr>
                  <a:srgbClr val="980000"/>
                </a:buClr>
                <a:buSzPts val="1800"/>
                <a:buFont typeface="Arial"/>
                <a:buChar char="•"/>
              </a:pPr>
              <a:r>
                <a:rPr lang="en-ZA" sz="1600" b="0" i="0" u="none" strike="noStrike" cap="none" dirty="0">
                  <a:solidFill>
                    <a:schemeClr val="bg2"/>
                  </a:solidFill>
                  <a:latin typeface="Calibri"/>
                  <a:ea typeface="Calibri"/>
                  <a:cs typeface="Calibri"/>
                  <a:sym typeface="Calibri"/>
                </a:rPr>
                <a:t>CDKN linked research users, brokers and researchers to design research uptake projects together</a:t>
              </a:r>
              <a:endParaRPr sz="1600" b="0" i="0" u="none" strike="noStrike" cap="none" dirty="0">
                <a:solidFill>
                  <a:schemeClr val="bg2"/>
                </a:solidFill>
                <a:latin typeface="Calibri"/>
                <a:ea typeface="Calibri"/>
                <a:cs typeface="Calibri"/>
                <a:sym typeface="Calibri"/>
              </a:endParaRPr>
            </a:p>
            <a:p>
              <a:pPr marL="171450" marR="0" lvl="1" indent="-171450" algn="l" rtl="0">
                <a:lnSpc>
                  <a:spcPct val="90000"/>
                </a:lnSpc>
                <a:spcBef>
                  <a:spcPts val="270"/>
                </a:spcBef>
                <a:spcAft>
                  <a:spcPts val="0"/>
                </a:spcAft>
                <a:buClr>
                  <a:srgbClr val="980000"/>
                </a:buClr>
                <a:buSzPts val="1800"/>
                <a:buFont typeface="Arial"/>
                <a:buChar char="•"/>
              </a:pPr>
              <a:r>
                <a:rPr lang="en-ZA" sz="1600" b="0" i="0" u="none" strike="noStrike" cap="none" dirty="0">
                  <a:solidFill>
                    <a:schemeClr val="bg2"/>
                  </a:solidFill>
                  <a:latin typeface="Calibri"/>
                  <a:ea typeface="Calibri"/>
                  <a:cs typeface="Calibri"/>
                  <a:sym typeface="Calibri"/>
                </a:rPr>
                <a:t>Used specific policy influence tools – impact pathways and outcome mapping</a:t>
              </a:r>
            </a:p>
            <a:p>
              <a:pPr marL="171450" marR="0" lvl="1" indent="-171450" algn="l" rtl="0">
                <a:lnSpc>
                  <a:spcPct val="90000"/>
                </a:lnSpc>
                <a:spcBef>
                  <a:spcPts val="270"/>
                </a:spcBef>
                <a:spcAft>
                  <a:spcPts val="0"/>
                </a:spcAft>
                <a:buClr>
                  <a:srgbClr val="980000"/>
                </a:buClr>
                <a:buSzPts val="1800"/>
                <a:buFont typeface="Arial"/>
                <a:buChar char="•"/>
              </a:pPr>
              <a:r>
                <a:rPr lang="en-ZA" sz="1600" dirty="0">
                  <a:solidFill>
                    <a:schemeClr val="bg2"/>
                  </a:solidFill>
                  <a:latin typeface="Calibri"/>
                  <a:cs typeface="Calibri"/>
                  <a:sym typeface="Calibri"/>
                </a:rPr>
                <a:t>Some funding had to be allocated to bring project partners together with users </a:t>
              </a:r>
              <a:endParaRPr sz="1600" dirty="0">
                <a:solidFill>
                  <a:schemeClr val="bg2"/>
                </a:solidFill>
              </a:endParaRPr>
            </a:p>
          </p:txBody>
        </p:sp>
        <p:sp>
          <p:nvSpPr>
            <p:cNvPr id="146" name="Google Shape;146;p49"/>
            <p:cNvSpPr/>
            <p:nvPr/>
          </p:nvSpPr>
          <p:spPr>
            <a:xfrm>
              <a:off x="183785" y="280031"/>
              <a:ext cx="1614067" cy="2240254"/>
            </a:xfrm>
            <a:prstGeom prst="roundRect">
              <a:avLst>
                <a:gd name="adj" fmla="val 10000"/>
              </a:avLst>
            </a:prstGeom>
            <a:blipFill rotWithShape="1">
              <a:blip r:embed="rId3">
                <a:alphaModFix/>
              </a:blip>
              <a:stretch>
                <a:fillRect l="-46996" r="-46994"/>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49"/>
            <p:cNvSpPr/>
            <p:nvPr/>
          </p:nvSpPr>
          <p:spPr>
            <a:xfrm>
              <a:off x="-1" y="2884407"/>
              <a:ext cx="8070338" cy="3104805"/>
            </a:xfrm>
            <a:prstGeom prst="roundRect">
              <a:avLst>
                <a:gd name="adj" fmla="val 10000"/>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49"/>
            <p:cNvSpPr txBox="1"/>
            <p:nvPr/>
          </p:nvSpPr>
          <p:spPr>
            <a:xfrm>
              <a:off x="1894098" y="2950332"/>
              <a:ext cx="6255869" cy="2650304"/>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ZA" sz="2000" b="1" dirty="0">
                  <a:solidFill>
                    <a:schemeClr val="dk2"/>
                  </a:solidFill>
                  <a:latin typeface="Calibri"/>
                  <a:ea typeface="Calibri"/>
                  <a:cs typeface="Calibri"/>
                  <a:sym typeface="Calibri"/>
                </a:rPr>
                <a:t>E</a:t>
              </a:r>
              <a:r>
                <a:rPr lang="en-ZA" sz="2000" b="1" i="0" u="none" strike="noStrike" cap="none" dirty="0">
                  <a:solidFill>
                    <a:schemeClr val="dk2"/>
                  </a:solidFill>
                  <a:latin typeface="Calibri"/>
                  <a:ea typeface="Calibri"/>
                  <a:cs typeface="Calibri"/>
                  <a:sym typeface="Calibri"/>
                </a:rPr>
                <a:t>ffective KM and </a:t>
              </a:r>
              <a:r>
                <a:rPr lang="en-ZA" sz="2000" b="1" dirty="0">
                  <a:solidFill>
                    <a:schemeClr val="dk2"/>
                  </a:solidFill>
                  <a:latin typeface="Calibri"/>
                  <a:ea typeface="Calibri"/>
                  <a:cs typeface="Calibri"/>
                  <a:sym typeface="Calibri"/>
                </a:rPr>
                <a:t>MEL</a:t>
              </a:r>
              <a:r>
                <a:rPr lang="en-ZA" sz="2000" b="1" i="0" u="none" strike="noStrike" cap="none" dirty="0">
                  <a:solidFill>
                    <a:schemeClr val="dk2"/>
                  </a:solidFill>
                  <a:latin typeface="Calibri"/>
                  <a:ea typeface="Calibri"/>
                  <a:cs typeface="Calibri"/>
                  <a:sym typeface="Calibri"/>
                </a:rPr>
                <a:t> requires significant human resources, time and flexibility </a:t>
              </a:r>
              <a:endParaRPr dirty="0">
                <a:solidFill>
                  <a:schemeClr val="dk2"/>
                </a:solidFill>
              </a:endParaRPr>
            </a:p>
            <a:p>
              <a:pPr marL="285750" marR="0" lvl="1" indent="-285750" algn="l" rtl="0">
                <a:lnSpc>
                  <a:spcPct val="90000"/>
                </a:lnSpc>
                <a:spcBef>
                  <a:spcPts val="700"/>
                </a:spcBef>
                <a:spcAft>
                  <a:spcPts val="0"/>
                </a:spcAft>
                <a:buClr>
                  <a:schemeClr val="dk2"/>
                </a:buClr>
                <a:buSzPct val="100000"/>
                <a:buFont typeface="Arial" panose="020B0604020202020204" pitchFamily="34" charset="0"/>
                <a:buChar char="•"/>
              </a:pPr>
              <a:r>
                <a:rPr lang="en-ZA" sz="1600" b="0" i="0" u="none" strike="noStrike" cap="none" dirty="0">
                  <a:solidFill>
                    <a:schemeClr val="dk2"/>
                  </a:solidFill>
                  <a:latin typeface="Calibri"/>
                  <a:ea typeface="Calibri"/>
                  <a:cs typeface="Calibri"/>
                  <a:sym typeface="Calibri"/>
                </a:rPr>
                <a:t>Cost it and plan for it properly </a:t>
              </a:r>
            </a:p>
            <a:p>
              <a:pPr marL="285750" marR="0" lvl="1" indent="-285750" algn="l" rtl="0">
                <a:lnSpc>
                  <a:spcPct val="90000"/>
                </a:lnSpc>
                <a:spcBef>
                  <a:spcPts val="700"/>
                </a:spcBef>
                <a:spcAft>
                  <a:spcPts val="0"/>
                </a:spcAft>
                <a:buClr>
                  <a:schemeClr val="dk2"/>
                </a:buClr>
                <a:buSzPct val="100000"/>
                <a:buFont typeface="Arial" panose="020B0604020202020204" pitchFamily="34" charset="0"/>
                <a:buChar char="•"/>
              </a:pPr>
              <a:r>
                <a:rPr lang="en-ZA" sz="1600" dirty="0">
                  <a:solidFill>
                    <a:schemeClr val="dk2"/>
                  </a:solidFill>
                  <a:latin typeface="Calibri"/>
                  <a:cs typeface="Calibri"/>
                  <a:sym typeface="Calibri"/>
                </a:rPr>
                <a:t>Programme-level science writing &amp; synthesis and facilitating learning processes requires specialised skill – need both excellent content knowledge and communications / writing skill</a:t>
              </a:r>
            </a:p>
            <a:p>
              <a:pPr marL="285750" marR="0" lvl="1" indent="-285750" algn="l" rtl="0">
                <a:lnSpc>
                  <a:spcPct val="90000"/>
                </a:lnSpc>
                <a:spcBef>
                  <a:spcPts val="700"/>
                </a:spcBef>
                <a:spcAft>
                  <a:spcPts val="0"/>
                </a:spcAft>
                <a:buClr>
                  <a:schemeClr val="dk2"/>
                </a:buClr>
                <a:buSzPct val="100000"/>
                <a:buFont typeface="Arial" panose="020B0604020202020204" pitchFamily="34" charset="0"/>
                <a:buChar char="•"/>
              </a:pPr>
              <a:r>
                <a:rPr lang="en-ZA" sz="1600" dirty="0">
                  <a:solidFill>
                    <a:schemeClr val="dk2"/>
                  </a:solidFill>
                  <a:latin typeface="Calibri"/>
                  <a:cs typeface="Calibri"/>
                  <a:sym typeface="Calibri"/>
                </a:rPr>
                <a:t>Understanding needs, context and learning emerging can take time – CDKN 2 took one year to scope user needs. </a:t>
              </a:r>
            </a:p>
            <a:p>
              <a:pPr marL="285750" marR="0" lvl="1" indent="-285750" algn="l" rtl="0">
                <a:lnSpc>
                  <a:spcPct val="90000"/>
                </a:lnSpc>
                <a:spcBef>
                  <a:spcPts val="700"/>
                </a:spcBef>
                <a:spcAft>
                  <a:spcPts val="0"/>
                </a:spcAft>
                <a:buClr>
                  <a:schemeClr val="dk2"/>
                </a:buClr>
                <a:buSzPct val="100000"/>
                <a:buFont typeface="Arial" panose="020B0604020202020204" pitchFamily="34" charset="0"/>
                <a:buChar char="•"/>
              </a:pPr>
              <a:r>
                <a:rPr lang="en-ZA" sz="1600" dirty="0">
                  <a:solidFill>
                    <a:schemeClr val="dk2"/>
                  </a:solidFill>
                  <a:latin typeface="Calibri"/>
                  <a:cs typeface="Calibri"/>
                  <a:sym typeface="Calibri"/>
                </a:rPr>
                <a:t>Need flexibility to respond to needs – having a flexible donor really helps</a:t>
              </a:r>
              <a:endParaRPr sz="1600" dirty="0">
                <a:solidFill>
                  <a:schemeClr val="dk2"/>
                </a:solidFill>
              </a:endParaRPr>
            </a:p>
          </p:txBody>
        </p:sp>
        <p:sp>
          <p:nvSpPr>
            <p:cNvPr id="149" name="Google Shape;149;p49"/>
            <p:cNvSpPr/>
            <p:nvPr/>
          </p:nvSpPr>
          <p:spPr>
            <a:xfrm>
              <a:off x="200401" y="3265379"/>
              <a:ext cx="1614067" cy="2240254"/>
            </a:xfrm>
            <a:prstGeom prst="roundRect">
              <a:avLst>
                <a:gd name="adj" fmla="val 10000"/>
              </a:avLst>
            </a:prstGeom>
            <a:blipFill rotWithShape="1">
              <a:blip r:embed="rId4">
                <a:alphaModFix/>
              </a:blip>
              <a:stretch>
                <a:fillRect t="-3999" b="-3999"/>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50"/>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ZA"/>
              <a:t>5</a:t>
            </a:fld>
            <a:endParaRPr/>
          </a:p>
        </p:txBody>
      </p:sp>
      <p:grpSp>
        <p:nvGrpSpPr>
          <p:cNvPr id="156" name="Google Shape;156;p50"/>
          <p:cNvGrpSpPr/>
          <p:nvPr/>
        </p:nvGrpSpPr>
        <p:grpSpPr>
          <a:xfrm>
            <a:off x="501628" y="498293"/>
            <a:ext cx="7942847" cy="5419974"/>
            <a:chOff x="0" y="0"/>
            <a:chExt cx="7942847" cy="5419974"/>
          </a:xfrm>
        </p:grpSpPr>
        <p:sp>
          <p:nvSpPr>
            <p:cNvPr id="157" name="Google Shape;157;p50"/>
            <p:cNvSpPr/>
            <p:nvPr/>
          </p:nvSpPr>
          <p:spPr>
            <a:xfrm>
              <a:off x="0" y="0"/>
              <a:ext cx="7942847" cy="2580310"/>
            </a:xfrm>
            <a:prstGeom prst="roundRect">
              <a:avLst>
                <a:gd name="adj" fmla="val 10000"/>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50"/>
            <p:cNvSpPr txBox="1"/>
            <p:nvPr/>
          </p:nvSpPr>
          <p:spPr>
            <a:xfrm>
              <a:off x="1846600" y="0"/>
              <a:ext cx="6096246" cy="2580310"/>
            </a:xfrm>
            <a:prstGeom prst="rect">
              <a:avLst/>
            </a:prstGeom>
            <a:noFill/>
            <a:ln>
              <a:noFill/>
            </a:ln>
          </p:spPr>
          <p:txBody>
            <a:bodyPr spcFirstLastPara="1" wrap="square" lIns="60950" tIns="60950" rIns="60950" bIns="60950" anchor="t" anchorCtr="0">
              <a:noAutofit/>
            </a:bodyPr>
            <a:lstStyle/>
            <a:p>
              <a:pPr marL="0" marR="0" lvl="0" indent="0" algn="l" rtl="0">
                <a:lnSpc>
                  <a:spcPct val="90000"/>
                </a:lnSpc>
                <a:spcBef>
                  <a:spcPts val="0"/>
                </a:spcBef>
                <a:spcAft>
                  <a:spcPts val="0"/>
                </a:spcAft>
                <a:buClr>
                  <a:srgbClr val="000000"/>
                </a:buClr>
                <a:buSzPts val="2100"/>
                <a:buFont typeface="Arial"/>
                <a:buNone/>
              </a:pPr>
              <a:r>
                <a:rPr lang="en-ZA" sz="2100" b="1" i="0" u="none" strike="noStrike" cap="none" dirty="0">
                  <a:solidFill>
                    <a:schemeClr val="bg2"/>
                  </a:solidFill>
                  <a:latin typeface="Calibri"/>
                  <a:ea typeface="Calibri"/>
                  <a:cs typeface="Calibri"/>
                  <a:sym typeface="Calibri"/>
                </a:rPr>
                <a:t>On-going mentoring and training </a:t>
              </a:r>
              <a:endParaRPr dirty="0">
                <a:solidFill>
                  <a:schemeClr val="bg2"/>
                </a:solidFill>
              </a:endParaRPr>
            </a:p>
            <a:p>
              <a:pPr marL="171450" marR="0" lvl="1" indent="-171450" algn="l" rtl="0">
                <a:lnSpc>
                  <a:spcPct val="90000"/>
                </a:lnSpc>
                <a:spcBef>
                  <a:spcPts val="735"/>
                </a:spcBef>
                <a:spcAft>
                  <a:spcPts val="0"/>
                </a:spcAft>
                <a:buClr>
                  <a:srgbClr val="980000"/>
                </a:buClr>
                <a:buSzPts val="1600"/>
                <a:buFont typeface="Arial"/>
                <a:buChar char="•"/>
              </a:pPr>
              <a:r>
                <a:rPr lang="en-ZA" sz="1600" b="0" i="0" u="none" strike="noStrike" cap="none" dirty="0">
                  <a:solidFill>
                    <a:schemeClr val="bg2"/>
                  </a:solidFill>
                  <a:latin typeface="Calibri"/>
                  <a:ea typeface="Calibri"/>
                  <a:cs typeface="Calibri"/>
                  <a:sym typeface="Calibri"/>
                </a:rPr>
                <a:t>On-going technical support and 1-1 mentoring on project communications &amp; effective KM / KB  – learning by doing </a:t>
              </a:r>
              <a:endParaRPr dirty="0">
                <a:solidFill>
                  <a:schemeClr val="bg2"/>
                </a:solidFill>
              </a:endParaRPr>
            </a:p>
            <a:p>
              <a:pPr marL="171450" marR="0" lvl="1" indent="-171450" algn="l" rtl="0">
                <a:lnSpc>
                  <a:spcPct val="90000"/>
                </a:lnSpc>
                <a:spcBef>
                  <a:spcPts val="240"/>
                </a:spcBef>
                <a:spcAft>
                  <a:spcPts val="0"/>
                </a:spcAft>
                <a:buClr>
                  <a:srgbClr val="980000"/>
                </a:buClr>
                <a:buSzPts val="1600"/>
                <a:buFont typeface="Arial"/>
                <a:buChar char="•"/>
              </a:pPr>
              <a:r>
                <a:rPr lang="en-ZA" sz="1600" b="0" i="0" u="none" strike="noStrike" cap="none" dirty="0">
                  <a:solidFill>
                    <a:schemeClr val="bg2"/>
                  </a:solidFill>
                  <a:latin typeface="Calibri"/>
                  <a:ea typeface="Calibri"/>
                  <a:cs typeface="Calibri"/>
                  <a:sym typeface="Calibri"/>
                </a:rPr>
                <a:t>Slowly build trust over time through working on specific projects together </a:t>
              </a:r>
              <a:endParaRPr dirty="0">
                <a:solidFill>
                  <a:schemeClr val="bg2"/>
                </a:solidFill>
              </a:endParaRPr>
            </a:p>
            <a:p>
              <a:pPr marL="171450" marR="0" lvl="1" indent="-171450" algn="l" rtl="0">
                <a:lnSpc>
                  <a:spcPct val="90000"/>
                </a:lnSpc>
                <a:spcBef>
                  <a:spcPts val="240"/>
                </a:spcBef>
                <a:spcAft>
                  <a:spcPts val="0"/>
                </a:spcAft>
                <a:buClr>
                  <a:srgbClr val="980000"/>
                </a:buClr>
                <a:buSzPts val="1600"/>
                <a:buFont typeface="Arial"/>
                <a:buChar char="•"/>
              </a:pPr>
              <a:r>
                <a:rPr lang="en-ZA" sz="1600" b="0" i="0" u="none" strike="noStrike" cap="none" dirty="0">
                  <a:solidFill>
                    <a:schemeClr val="bg2"/>
                  </a:solidFill>
                  <a:latin typeface="Calibri"/>
                  <a:ea typeface="Calibri"/>
                  <a:cs typeface="Calibri"/>
                  <a:sym typeface="Calibri"/>
                </a:rPr>
                <a:t>Can supplement with more formal skills development on comms and writing for different audiences, etc.</a:t>
              </a:r>
              <a:endParaRPr dirty="0">
                <a:solidFill>
                  <a:schemeClr val="bg2"/>
                </a:solidFill>
              </a:endParaRPr>
            </a:p>
            <a:p>
              <a:pPr marL="171450" marR="0" lvl="1" indent="-171450" algn="l" rtl="0">
                <a:lnSpc>
                  <a:spcPct val="90000"/>
                </a:lnSpc>
                <a:spcBef>
                  <a:spcPts val="240"/>
                </a:spcBef>
                <a:spcAft>
                  <a:spcPts val="0"/>
                </a:spcAft>
                <a:buClr>
                  <a:srgbClr val="980000"/>
                </a:buClr>
                <a:buSzPts val="1600"/>
                <a:buFont typeface="Arial"/>
                <a:buChar char="•"/>
              </a:pPr>
              <a:r>
                <a:rPr lang="en-ZA" sz="1600" b="0" i="0" u="none" strike="noStrike" cap="none" dirty="0">
                  <a:solidFill>
                    <a:schemeClr val="bg2"/>
                  </a:solidFill>
                  <a:latin typeface="Calibri"/>
                  <a:ea typeface="Calibri"/>
                  <a:cs typeface="Calibri"/>
                  <a:sym typeface="Calibri"/>
                </a:rPr>
                <a:t>Encourage new approaches e.g. Writing for Wikipedia</a:t>
              </a:r>
              <a:endParaRPr dirty="0">
                <a:solidFill>
                  <a:schemeClr val="bg2"/>
                </a:solidFill>
              </a:endParaRPr>
            </a:p>
          </p:txBody>
        </p:sp>
        <p:sp>
          <p:nvSpPr>
            <p:cNvPr id="159" name="Google Shape;159;p50"/>
            <p:cNvSpPr/>
            <p:nvPr/>
          </p:nvSpPr>
          <p:spPr>
            <a:xfrm>
              <a:off x="258031" y="258031"/>
              <a:ext cx="1588569" cy="2064248"/>
            </a:xfrm>
            <a:prstGeom prst="roundRect">
              <a:avLst>
                <a:gd name="adj" fmla="val 10000"/>
              </a:avLst>
            </a:prstGeom>
            <a:no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50"/>
            <p:cNvSpPr/>
            <p:nvPr/>
          </p:nvSpPr>
          <p:spPr>
            <a:xfrm>
              <a:off x="0" y="2839664"/>
              <a:ext cx="7942847" cy="2580310"/>
            </a:xfrm>
            <a:prstGeom prst="roundRect">
              <a:avLst>
                <a:gd name="adj" fmla="val 10000"/>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50"/>
            <p:cNvSpPr txBox="1"/>
            <p:nvPr/>
          </p:nvSpPr>
          <p:spPr>
            <a:xfrm>
              <a:off x="1846600" y="2839664"/>
              <a:ext cx="6096246" cy="258031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ZA" sz="2000" b="1" i="0" u="none" strike="noStrike" cap="none" dirty="0">
                  <a:solidFill>
                    <a:schemeClr val="bg2"/>
                  </a:solidFill>
                  <a:latin typeface="Calibri"/>
                  <a:ea typeface="Calibri"/>
                  <a:cs typeface="Calibri"/>
                  <a:sym typeface="Calibri"/>
                </a:rPr>
                <a:t>Be deliberate about supporting Southern leadership</a:t>
              </a:r>
              <a:endParaRPr dirty="0">
                <a:solidFill>
                  <a:schemeClr val="bg2"/>
                </a:solidFill>
              </a:endParaRPr>
            </a:p>
            <a:p>
              <a:pPr marL="171450" marR="0" lvl="1" indent="-171450" algn="l" rtl="0">
                <a:lnSpc>
                  <a:spcPct val="90000"/>
                </a:lnSpc>
                <a:spcBef>
                  <a:spcPts val="700"/>
                </a:spcBef>
                <a:spcAft>
                  <a:spcPts val="0"/>
                </a:spcAft>
                <a:buClr>
                  <a:schemeClr val="accent3"/>
                </a:buClr>
                <a:buSzPts val="1800"/>
                <a:buFont typeface="Arial"/>
                <a:buChar char="•"/>
              </a:pPr>
              <a:r>
                <a:rPr lang="en-ZA" sz="1600" b="0" i="0" u="none" strike="noStrike" cap="none" dirty="0">
                  <a:solidFill>
                    <a:schemeClr val="bg2"/>
                  </a:solidFill>
                  <a:latin typeface="Calibri"/>
                  <a:ea typeface="Calibri"/>
                  <a:cs typeface="Calibri"/>
                  <a:sym typeface="Calibri"/>
                </a:rPr>
                <a:t>CDKN </a:t>
              </a:r>
              <a:r>
                <a:rPr lang="en-ZA" sz="1600" dirty="0">
                  <a:solidFill>
                    <a:schemeClr val="bg2"/>
                  </a:solidFill>
                  <a:latin typeface="Calibri"/>
                  <a:ea typeface="Calibri"/>
                  <a:cs typeface="Calibri"/>
                  <a:sym typeface="Calibri"/>
                </a:rPr>
                <a:t>knowledge uptake </a:t>
              </a:r>
              <a:r>
                <a:rPr lang="en-ZA" sz="1600" b="0" i="0" u="none" strike="noStrike" cap="none" dirty="0">
                  <a:solidFill>
                    <a:schemeClr val="bg2"/>
                  </a:solidFill>
                  <a:latin typeface="Calibri"/>
                  <a:ea typeface="Calibri"/>
                  <a:cs typeface="Calibri"/>
                  <a:sym typeface="Calibri"/>
                </a:rPr>
                <a:t>projects all led by Southern researchers (required at commissioning stage) – enhancing legitimacy of knowledge with knowledge users</a:t>
              </a:r>
              <a:endParaRPr sz="1600" dirty="0">
                <a:solidFill>
                  <a:schemeClr val="bg2"/>
                </a:solidFill>
              </a:endParaRPr>
            </a:p>
            <a:p>
              <a:pPr marL="171450" marR="0" lvl="1" indent="-171450" algn="l" rtl="0">
                <a:lnSpc>
                  <a:spcPct val="90000"/>
                </a:lnSpc>
                <a:spcBef>
                  <a:spcPts val="270"/>
                </a:spcBef>
                <a:spcAft>
                  <a:spcPts val="0"/>
                </a:spcAft>
                <a:buClr>
                  <a:schemeClr val="accent3"/>
                </a:buClr>
                <a:buSzPts val="1800"/>
                <a:buFont typeface="Arial"/>
                <a:buChar char="•"/>
              </a:pPr>
              <a:r>
                <a:rPr lang="en-ZA" sz="1600" b="0" i="0" u="none" strike="noStrike" cap="none" dirty="0">
                  <a:solidFill>
                    <a:schemeClr val="bg2"/>
                  </a:solidFill>
                  <a:latin typeface="Calibri"/>
                  <a:ea typeface="Calibri"/>
                  <a:cs typeface="Calibri"/>
                  <a:sym typeface="Calibri"/>
                </a:rPr>
                <a:t>Work with country-based and Southern suppliers – filmmakers, animators, designers, translators</a:t>
              </a:r>
              <a:endParaRPr sz="1600" dirty="0">
                <a:solidFill>
                  <a:schemeClr val="bg2"/>
                </a:solidFill>
              </a:endParaRPr>
            </a:p>
          </p:txBody>
        </p:sp>
        <p:sp>
          <p:nvSpPr>
            <p:cNvPr id="162" name="Google Shape;162;p50"/>
            <p:cNvSpPr/>
            <p:nvPr/>
          </p:nvSpPr>
          <p:spPr>
            <a:xfrm>
              <a:off x="258031" y="3096372"/>
              <a:ext cx="1588569" cy="2064248"/>
            </a:xfrm>
            <a:prstGeom prst="roundRect">
              <a:avLst>
                <a:gd name="adj" fmla="val 10000"/>
              </a:avLst>
            </a:prstGeom>
            <a:blipFill rotWithShape="1">
              <a:blip r:embed="rId3">
                <a:alphaModFix/>
              </a:blip>
              <a:stretch>
                <a:fillRect l="-44999" r="-44999"/>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163" name="Google Shape;163;p50"/>
          <p:cNvPicPr preferRelativeResize="0"/>
          <p:nvPr/>
        </p:nvPicPr>
        <p:blipFill>
          <a:blip r:embed="rId4">
            <a:alphaModFix/>
          </a:blip>
          <a:stretch>
            <a:fillRect/>
          </a:stretch>
        </p:blipFill>
        <p:spPr>
          <a:xfrm>
            <a:off x="715825" y="749175"/>
            <a:ext cx="1595750" cy="2064350"/>
          </a:xfrm>
          <a:prstGeom prst="rect">
            <a:avLst/>
          </a:prstGeom>
          <a:noFill/>
          <a:ln w="25400" cap="flat" cmpd="sng">
            <a:solidFill>
              <a:schemeClr val="lt1"/>
            </a:solidFill>
            <a:prstDash val="solid"/>
            <a:round/>
            <a:headEnd type="none" w="sm" len="sm"/>
            <a:tailEnd type="none" w="sm" len="sm"/>
          </a:ln>
        </p:spPr>
      </p:pic>
      <p:pic>
        <p:nvPicPr>
          <p:cNvPr id="164" name="Google Shape;164;p50"/>
          <p:cNvPicPr preferRelativeResize="0">
            <a:picLocks noGrp="1"/>
          </p:cNvPicPr>
          <p:nvPr>
            <p:ph type="pic" idx="2"/>
          </p:nvPr>
        </p:nvPicPr>
        <p:blipFill rotWithShape="1">
          <a:blip r:embed="rId5">
            <a:alphaModFix/>
          </a:blip>
          <a:srcRect l="8600" r="8600"/>
          <a:stretch/>
        </p:blipFill>
        <p:spPr>
          <a:xfrm>
            <a:off x="1531886" y="1999399"/>
            <a:ext cx="779700" cy="943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51"/>
          <p:cNvSpPr txBox="1">
            <a:spLocks noGrp="1"/>
          </p:cNvSpPr>
          <p:nvPr>
            <p:ph type="sldNum" idx="12"/>
          </p:nvPr>
        </p:nvSpPr>
        <p:spPr>
          <a:xfrm>
            <a:off x="8202152" y="6356350"/>
            <a:ext cx="484647"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ZA"/>
              <a:t>6</a:t>
            </a:fld>
            <a:endParaRPr/>
          </a:p>
        </p:txBody>
      </p:sp>
      <p:grpSp>
        <p:nvGrpSpPr>
          <p:cNvPr id="171" name="Google Shape;171;p51"/>
          <p:cNvGrpSpPr/>
          <p:nvPr/>
        </p:nvGrpSpPr>
        <p:grpSpPr>
          <a:xfrm>
            <a:off x="379305" y="385010"/>
            <a:ext cx="8307494" cy="3130086"/>
            <a:chOff x="0" y="0"/>
            <a:chExt cx="8307494" cy="3350388"/>
          </a:xfrm>
        </p:grpSpPr>
        <p:sp>
          <p:nvSpPr>
            <p:cNvPr id="172" name="Google Shape;172;p51"/>
            <p:cNvSpPr/>
            <p:nvPr/>
          </p:nvSpPr>
          <p:spPr>
            <a:xfrm>
              <a:off x="0" y="1"/>
              <a:ext cx="8307494" cy="3350387"/>
            </a:xfrm>
            <a:prstGeom prst="roundRect">
              <a:avLst>
                <a:gd name="adj" fmla="val 10000"/>
              </a:avLst>
            </a:prstGeom>
            <a:solidFill>
              <a:srgbClr val="FFFFFF"/>
            </a:solidFill>
            <a:ln w="254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endParaRPr>
            </a:p>
          </p:txBody>
        </p:sp>
        <p:sp>
          <p:nvSpPr>
            <p:cNvPr id="173" name="Google Shape;173;p51"/>
            <p:cNvSpPr txBox="1"/>
            <p:nvPr/>
          </p:nvSpPr>
          <p:spPr>
            <a:xfrm>
              <a:off x="1951331" y="0"/>
              <a:ext cx="6356162" cy="289833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ZA" sz="2000" b="1" i="0" u="none" strike="noStrike" cap="none" dirty="0">
                  <a:solidFill>
                    <a:schemeClr val="bg2"/>
                  </a:solidFill>
                  <a:latin typeface="Calibri"/>
                  <a:ea typeface="Calibri"/>
                  <a:cs typeface="Calibri"/>
                  <a:sym typeface="Calibri"/>
                </a:rPr>
                <a:t>Integrate GESI and programme learning into MEL systems</a:t>
              </a:r>
              <a:endParaRPr lang="en-ZA" dirty="0">
                <a:solidFill>
                  <a:schemeClr val="bg2"/>
                </a:solidFill>
              </a:endParaRPr>
            </a:p>
            <a:p>
              <a:pPr marL="171450" marR="0" lvl="1" indent="-171450" algn="l" rtl="0">
                <a:lnSpc>
                  <a:spcPct val="90000"/>
                </a:lnSpc>
                <a:spcBef>
                  <a:spcPts val="700"/>
                </a:spcBef>
                <a:spcAft>
                  <a:spcPts val="0"/>
                </a:spcAft>
                <a:buClr>
                  <a:schemeClr val="accent3"/>
                </a:buClr>
                <a:buSzPts val="1800"/>
                <a:buFont typeface="Arial"/>
                <a:buChar char="•"/>
              </a:pPr>
              <a:r>
                <a:rPr lang="en-ZA" sz="1600" b="0" i="0" u="none" strike="noStrike" cap="none" dirty="0">
                  <a:solidFill>
                    <a:schemeClr val="bg2"/>
                  </a:solidFill>
                  <a:latin typeface="Calibri"/>
                  <a:ea typeface="Calibri"/>
                  <a:cs typeface="Calibri"/>
                  <a:sym typeface="Calibri"/>
                </a:rPr>
                <a:t>Gender and social inclusion (GESI) integration throughout project cycle from strategic planning/scoping – research – consultation – writing up – communicating and dissemination processes</a:t>
              </a:r>
            </a:p>
            <a:p>
              <a:pPr marL="171450" marR="0" lvl="1" indent="-171450" algn="l" rtl="0">
                <a:lnSpc>
                  <a:spcPct val="90000"/>
                </a:lnSpc>
                <a:spcBef>
                  <a:spcPts val="700"/>
                </a:spcBef>
                <a:spcAft>
                  <a:spcPts val="0"/>
                </a:spcAft>
                <a:buClr>
                  <a:schemeClr val="accent3"/>
                </a:buClr>
                <a:buSzPts val="1800"/>
                <a:buFont typeface="Arial"/>
                <a:buChar char="•"/>
              </a:pPr>
              <a:r>
                <a:rPr lang="en-ZA" sz="1600" dirty="0">
                  <a:solidFill>
                    <a:schemeClr val="bg2"/>
                  </a:solidFill>
                  <a:latin typeface="Calibri"/>
                  <a:ea typeface="Calibri"/>
                  <a:cs typeface="Calibri"/>
                  <a:sym typeface="Calibri"/>
                </a:rPr>
                <a:t>GESI integrated into MEL indicators and reporting </a:t>
              </a:r>
            </a:p>
            <a:p>
              <a:pPr marL="171450" marR="0" lvl="1" indent="-171450" algn="l" rtl="0">
                <a:lnSpc>
                  <a:spcPct val="90000"/>
                </a:lnSpc>
                <a:spcBef>
                  <a:spcPts val="700"/>
                </a:spcBef>
                <a:spcAft>
                  <a:spcPts val="0"/>
                </a:spcAft>
                <a:buClr>
                  <a:schemeClr val="accent3"/>
                </a:buClr>
                <a:buSzPts val="1800"/>
                <a:buFont typeface="Arial"/>
                <a:buChar char="•"/>
              </a:pPr>
              <a:r>
                <a:rPr lang="en-US" sz="1600" dirty="0">
                  <a:solidFill>
                    <a:schemeClr val="bg2"/>
                  </a:solidFill>
                  <a:latin typeface="Calibri"/>
                  <a:cs typeface="Calibri"/>
                  <a:sym typeface="Calibri"/>
                </a:rPr>
                <a:t>Quantitative indicators can only go so far in assessing impact – numbers of products produced </a:t>
              </a:r>
            </a:p>
            <a:p>
              <a:pPr marL="171450" lvl="1" indent="-171450">
                <a:lnSpc>
                  <a:spcPct val="90000"/>
                </a:lnSpc>
                <a:spcBef>
                  <a:spcPts val="270"/>
                </a:spcBef>
                <a:buClr>
                  <a:schemeClr val="accent3"/>
                </a:buClr>
                <a:buSzPts val="1800"/>
                <a:buChar char="•"/>
              </a:pPr>
              <a:r>
                <a:rPr lang="en-US" sz="1600" dirty="0">
                  <a:solidFill>
                    <a:schemeClr val="bg2"/>
                  </a:solidFill>
                  <a:latin typeface="Calibri"/>
                  <a:cs typeface="Calibri"/>
                  <a:sym typeface="Calibri"/>
                </a:rPr>
                <a:t>Detailed case studies / outcome cases / stories of change more appropriate to understand outcome level change</a:t>
              </a:r>
              <a:endParaRPr sz="1600" b="0" i="0" u="none" strike="noStrike" cap="none" dirty="0">
                <a:solidFill>
                  <a:schemeClr val="bg2"/>
                </a:solidFill>
                <a:latin typeface="Calibri"/>
                <a:ea typeface="Calibri"/>
                <a:cs typeface="Calibri"/>
                <a:sym typeface="Calibri"/>
              </a:endParaRPr>
            </a:p>
            <a:p>
              <a:pPr marL="171450" marR="0" lvl="1" indent="-171450" algn="l" rtl="0">
                <a:lnSpc>
                  <a:spcPct val="90000"/>
                </a:lnSpc>
                <a:spcBef>
                  <a:spcPts val="270"/>
                </a:spcBef>
                <a:spcAft>
                  <a:spcPts val="0"/>
                </a:spcAft>
                <a:buClr>
                  <a:schemeClr val="accent3"/>
                </a:buClr>
                <a:buSzPts val="1800"/>
                <a:buFont typeface="Arial"/>
                <a:buChar char="•"/>
              </a:pPr>
              <a:r>
                <a:rPr lang="en-ZA" sz="1600" b="0" i="0" u="none" strike="noStrike" cap="none" dirty="0">
                  <a:solidFill>
                    <a:schemeClr val="bg2"/>
                  </a:solidFill>
                  <a:latin typeface="Calibri"/>
                  <a:ea typeface="Calibri"/>
                  <a:cs typeface="Calibri"/>
                  <a:sym typeface="Calibri"/>
                </a:rPr>
                <a:t>Link learning and M&amp;E systems where learning and reflections </a:t>
              </a:r>
              <a:r>
                <a:rPr lang="en-ZA" sz="1600" dirty="0">
                  <a:solidFill>
                    <a:schemeClr val="bg2"/>
                  </a:solidFill>
                  <a:latin typeface="Calibri"/>
                  <a:ea typeface="Calibri"/>
                  <a:cs typeface="Calibri"/>
                  <a:sym typeface="Calibri"/>
                </a:rPr>
                <a:t>feed into case studies and vice versa </a:t>
              </a:r>
            </a:p>
          </p:txBody>
        </p:sp>
        <p:sp>
          <p:nvSpPr>
            <p:cNvPr id="174" name="Google Shape;174;p51"/>
            <p:cNvSpPr/>
            <p:nvPr/>
          </p:nvSpPr>
          <p:spPr>
            <a:xfrm>
              <a:off x="289833" y="289833"/>
              <a:ext cx="1661498" cy="2318664"/>
            </a:xfrm>
            <a:prstGeom prst="roundRect">
              <a:avLst>
                <a:gd name="adj" fmla="val 10000"/>
              </a:avLst>
            </a:prstGeom>
            <a:blipFill rotWithShape="1">
              <a:blip r:embed="rId3">
                <a:alphaModFix/>
              </a:blip>
              <a:stretch>
                <a:fillRect l="-42998" r="-42996"/>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p93"/>
          <p:cNvSpPr/>
          <p:nvPr/>
        </p:nvSpPr>
        <p:spPr>
          <a:xfrm>
            <a:off x="257209" y="4401241"/>
            <a:ext cx="6309846" cy="2246700"/>
          </a:xfrm>
          <a:prstGeom prst="rect">
            <a:avLst/>
          </a:prstGeom>
          <a:solidFill>
            <a:srgbClr val="FF602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dirty="0">
                <a:solidFill>
                  <a:schemeClr val="lt1"/>
                </a:solidFill>
                <a:latin typeface="+mn-lt"/>
                <a:ea typeface="Calibri"/>
                <a:cs typeface="Calibri"/>
                <a:sym typeface="Calibri"/>
              </a:rPr>
              <a:t>This document is an output from work carried out with the aid of a grant from the International Development Research Centre, Ottawa, Canada and the Directorate-General for International Cooperation (DGIS), the Hague, the Netherlands, as part of the Climate and Development Knowledge Network (CDKN) programme, for the benefit of developing countries. The views expressed and information contained herein do not necessarily represent those of, or an endorsement by, the IDRC or its Board of Governors, DGIS or the entities managing CDKN, who can accept no responsibility for such views or information or for any reliance placed on them.</a:t>
            </a:r>
            <a:endParaRPr sz="1200" dirty="0">
              <a:latin typeface="+mn-lt"/>
            </a:endParaRPr>
          </a:p>
          <a:p>
            <a:pPr marL="0" marR="0" lvl="0" indent="0" algn="l" rtl="0">
              <a:spcBef>
                <a:spcPts val="0"/>
              </a:spcBef>
              <a:spcAft>
                <a:spcPts val="0"/>
              </a:spcAft>
              <a:buNone/>
            </a:pPr>
            <a:r>
              <a:rPr lang="en-GB" sz="1200" dirty="0">
                <a:solidFill>
                  <a:schemeClr val="lt1"/>
                </a:solidFill>
                <a:latin typeface="+mn-lt"/>
                <a:ea typeface="Calibri"/>
                <a:cs typeface="Calibri"/>
                <a:sym typeface="Calibri"/>
              </a:rPr>
              <a:t>Copyright © 2019, Climate and Development Knowledge Network. All rights reserved.</a:t>
            </a:r>
            <a:endParaRPr sz="1200" dirty="0">
              <a:latin typeface="+mn-lt"/>
            </a:endParaRPr>
          </a:p>
        </p:txBody>
      </p:sp>
    </p:spTree>
    <p:extLst>
      <p:ext uri="{BB962C8B-B14F-4D97-AF65-F5344CB8AC3E}">
        <p14:creationId xmlns:p14="http://schemas.microsoft.com/office/powerpoint/2010/main" val="4237902484"/>
      </p:ext>
    </p:extLst>
  </p:cSld>
  <p:clrMapOvr>
    <a:masterClrMapping/>
  </p:clrMapOvr>
</p:sld>
</file>

<file path=ppt/theme/theme1.xml><?xml version="1.0" encoding="utf-8"?>
<a:theme xmlns:a="http://schemas.openxmlformats.org/drawingml/2006/main" name="Office Theme">
  <a:themeElements>
    <a:clrScheme name="Custom 5">
      <a:dk1>
        <a:srgbClr val="000000"/>
      </a:dk1>
      <a:lt1>
        <a:srgbClr val="FFFFFF"/>
      </a:lt1>
      <a:dk2>
        <a:srgbClr val="880F1B"/>
      </a:dk2>
      <a:lt2>
        <a:srgbClr val="F7A126"/>
      </a:lt2>
      <a:accent1>
        <a:srgbClr val="EB5925"/>
      </a:accent1>
      <a:accent2>
        <a:srgbClr val="DC3122"/>
      </a:accent2>
      <a:accent3>
        <a:srgbClr val="B61322"/>
      </a:accent3>
      <a:accent4>
        <a:srgbClr val="FEFDFD"/>
      </a:accent4>
      <a:accent5>
        <a:srgbClr val="FEFDFD"/>
      </a:accent5>
      <a:accent6>
        <a:srgbClr val="FEFDFD"/>
      </a:accent6>
      <a:hlink>
        <a:srgbClr val="FEFDFD"/>
      </a:hlink>
      <a:folHlink>
        <a:srgbClr val="FEFDF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401</TotalTime>
  <Words>944</Words>
  <Application>Microsoft Macintosh PowerPoint</Application>
  <PresentationFormat>On-screen Show (4:3)</PresentationFormat>
  <Paragraphs>85</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Maximising the impact of climate programmes through effective KM and MEL</vt:lpstr>
      <vt:lpstr>CDKN Knowledge Accelerator</vt:lpstr>
      <vt:lpstr>Lessons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Maximising the impact of climate programmes through effective KM and MEL</dc:title>
  <dc:creator>Mairi Dupar</dc:creator>
  <cp:lastModifiedBy>Lisa McNamara</cp:lastModifiedBy>
  <cp:revision>21</cp:revision>
  <dcterms:created xsi:type="dcterms:W3CDTF">2019-11-28T11:58:00Z</dcterms:created>
  <dcterms:modified xsi:type="dcterms:W3CDTF">2021-03-10T14:28:55Z</dcterms:modified>
</cp:coreProperties>
</file>