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7"/>
  </p:sldMasterIdLst>
  <p:notesMasterIdLst>
    <p:notesMasterId r:id="rId14"/>
  </p:notesMasterIdLst>
  <p:sldIdLst>
    <p:sldId id="275" r:id="rId8"/>
    <p:sldId id="287" r:id="rId9"/>
    <p:sldId id="284" r:id="rId10"/>
    <p:sldId id="282" r:id="rId11"/>
    <p:sldId id="285" r:id="rId12"/>
    <p:sldId id="288" r:id="rId13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B608"/>
    <a:srgbClr val="25639B"/>
    <a:srgbClr val="69E5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25" autoAdjust="0"/>
    <p:restoredTop sz="63080" autoAdjust="0"/>
  </p:normalViewPr>
  <p:slideViewPr>
    <p:cSldViewPr snapToGrid="0">
      <p:cViewPr varScale="1">
        <p:scale>
          <a:sx n="41" d="100"/>
          <a:sy n="41" d="100"/>
        </p:scale>
        <p:origin x="41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1.xml"/><Relationship Id="rId12" Type="http://schemas.openxmlformats.org/officeDocument/2006/relationships/slide" Target="slides/slide5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slide" Target="slides/slide4.xml"/><Relationship Id="rId5" Type="http://schemas.openxmlformats.org/officeDocument/2006/relationships/customXml" Target="../customXml/item5.xml"/><Relationship Id="rId15" Type="http://schemas.openxmlformats.org/officeDocument/2006/relationships/presProps" Target="presProps.xml"/><Relationship Id="rId10" Type="http://schemas.openxmlformats.org/officeDocument/2006/relationships/slide" Target="slides/slide3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D4CEE0B1-C03A-40A3-B064-7C0DA7FAFB30}" type="datetimeFigureOut">
              <a:rPr lang="en-CA" smtClean="0"/>
              <a:t>2021-03-05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712E8E46-1B28-4BA6-AF75-D6A27B4F30B5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245331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dirty="0"/>
          </a:p>
          <a:p>
            <a:endParaRPr lang="en-CA" dirty="0"/>
          </a:p>
          <a:p>
            <a:endParaRPr lang="en-CA" dirty="0"/>
          </a:p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406999-A565-4BE0-B594-7E09AE07C58E}" type="slidenum">
              <a:rPr lang="en-CA" smtClean="0">
                <a:solidFill>
                  <a:prstClr val="black"/>
                </a:solidFill>
              </a:rPr>
              <a:pPr/>
              <a:t>1</a:t>
            </a:fld>
            <a:endParaRPr lang="en-C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44970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dirty="0"/>
              <a:t>CARIAA </a:t>
            </a:r>
            <a:r>
              <a:rPr lang="fr-CA" dirty="0" err="1"/>
              <a:t>was</a:t>
            </a:r>
            <a:r>
              <a:rPr lang="fr-CA" dirty="0"/>
              <a:t> a program </a:t>
            </a:r>
            <a:r>
              <a:rPr lang="fr-CA" dirty="0" err="1"/>
              <a:t>that</a:t>
            </a:r>
            <a:r>
              <a:rPr lang="fr-CA" dirty="0"/>
              <a:t> </a:t>
            </a:r>
            <a:r>
              <a:rPr lang="fr-CA" dirty="0" err="1"/>
              <a:t>consisted</a:t>
            </a:r>
            <a:r>
              <a:rPr lang="fr-CA" dirty="0"/>
              <a:t> of </a:t>
            </a:r>
            <a:r>
              <a:rPr lang="en-CA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4 research consortia each addressing one of 3 climate change hotspots, and involving 15+ countries in Africa and Asia, over 40 institutions, and more than 450 researchers.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1800" b="0" i="0" dirty="0">
                <a:solidFill>
                  <a:srgbClr val="FF0000"/>
                </a:solidFill>
              </a:rPr>
              <a:t>In 2018, an external evaluation found that </a:t>
            </a:r>
            <a:r>
              <a:rPr lang="en-CA" sz="1800" b="1" i="0" dirty="0">
                <a:solidFill>
                  <a:srgbClr val="FF0000"/>
                </a:solidFill>
              </a:rPr>
              <a:t>CARIAA overall contributed to the development of over 20 local or national plans and strategies, and to over a dozen policies in 11 countries. </a:t>
            </a: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So, how did CARIAA’s KM and MEL strategy supported those consortia to </a:t>
            </a:r>
            <a:r>
              <a:rPr lang="en-CA" sz="1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work towards a series of common goals and to </a:t>
            </a:r>
            <a:r>
              <a:rPr lang="en-CA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promote programme outcomes?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406999-A565-4BE0-B594-7E09AE07C58E}" type="slidenum">
              <a:rPr lang="en-CA" smtClean="0">
                <a:solidFill>
                  <a:prstClr val="black"/>
                </a:solidFill>
              </a:rPr>
              <a:pPr/>
              <a:t>2</a:t>
            </a:fld>
            <a:endParaRPr lang="en-C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81917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first step was </a:t>
            </a:r>
            <a:r>
              <a:rPr lang="en-CA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encourage the development of transdisciplinary networks</a:t>
            </a:r>
            <a:r>
              <a:rPr lang="en-CA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in our case consortia, and allow these to be </a:t>
            </a:r>
            <a:r>
              <a:rPr lang="en-CA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self-organising</a:t>
            </a:r>
            <a:r>
              <a:rPr lang="en-CA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Then, to have the 4 consortia working collaboratively on higher level learning questions such as around migration and gender, and at multiple scales, </a:t>
            </a:r>
            <a:r>
              <a:rPr lang="en-CA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we’ve </a:t>
            </a:r>
            <a:r>
              <a:rPr lang="en-CA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learned that you have to design for that, </a:t>
            </a:r>
            <a:r>
              <a:rPr lang="en-CA" sz="18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 sometimes </a:t>
            </a:r>
            <a:r>
              <a:rPr lang="en-CA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Program management unit (PMU) needs to take on the role of convening or creating collaborative</a:t>
            </a:r>
            <a:r>
              <a:rPr lang="en-CA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CA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spaces (as shown on the figure) that are embedded in ongoing mutual learning processes that persist over time. (click)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So, in terms of </a:t>
            </a:r>
            <a:r>
              <a:rPr lang="en-CA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Collaborative spaces, </a:t>
            </a:r>
            <a:r>
              <a:rPr lang="en-CA" sz="1800" b="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CARIAA created </a:t>
            </a:r>
            <a:r>
              <a:rPr lang="en-CA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WGs around cross-cutting themes</a:t>
            </a:r>
            <a:r>
              <a:rPr lang="en-CA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, </a:t>
            </a:r>
            <a:r>
              <a:rPr lang="en-CA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common geographies </a:t>
            </a:r>
            <a:r>
              <a:rPr lang="en-CA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(for countries where there was more than one consortium working), and </a:t>
            </a:r>
            <a:r>
              <a:rPr lang="en-CA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program-level management processes </a:t>
            </a:r>
            <a:r>
              <a:rPr lang="en-CA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(like a KMC WG and a M&amp;E WG). CARIAA also created an </a:t>
            </a:r>
            <a:r>
              <a:rPr lang="en-CA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intranet or KMP</a:t>
            </a:r>
            <a:r>
              <a:rPr lang="en-CA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, 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facilitate the</a:t>
            </a:r>
            <a:r>
              <a:rPr lang="en-CA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connection of people within and across consortia, to share information but also to work collaboratively around specific purposes (like a joint event or product).</a:t>
            </a:r>
            <a:r>
              <a:rPr lang="en-CA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(CLIC)</a:t>
            </a:r>
          </a:p>
          <a:p>
            <a:pPr marL="0" lvl="0" indent="0">
              <a:spcBef>
                <a:spcPts val="1000"/>
              </a:spcBef>
              <a:spcAft>
                <a:spcPts val="800"/>
              </a:spcAft>
              <a:buFont typeface="Symbol" panose="05050102010706020507" pitchFamily="18" charset="2"/>
              <a:buNone/>
            </a:pPr>
            <a:endParaRPr lang="en-CA" sz="1800" b="1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lvl="0" indent="0">
              <a:spcBef>
                <a:spcPts val="1000"/>
              </a:spcBef>
              <a:spcAft>
                <a:spcPts val="800"/>
              </a:spcAft>
              <a:buFont typeface="Symbol" panose="05050102010706020507" pitchFamily="18" charset="2"/>
              <a:buNone/>
            </a:pPr>
            <a:r>
              <a:rPr lang="en-CA" sz="1800" b="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</a:t>
            </a:r>
            <a:r>
              <a:rPr lang="en-CA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learning processes, </a:t>
            </a:r>
            <a:r>
              <a:rPr lang="en-CA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included </a:t>
            </a:r>
            <a:r>
              <a:rPr lang="en-CA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face to face ALRs</a:t>
            </a:r>
            <a:r>
              <a:rPr lang="en-CA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, </a:t>
            </a:r>
            <a:r>
              <a:rPr lang="en-CA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Thematic webinars</a:t>
            </a:r>
            <a:r>
              <a:rPr lang="en-CA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, and </a:t>
            </a:r>
            <a:r>
              <a:rPr lang="en-CA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formative evaluations</a:t>
            </a:r>
            <a:r>
              <a:rPr lang="en-CA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.</a:t>
            </a:r>
          </a:p>
          <a:p>
            <a:pPr marL="342900" lvl="0" indent="-342900">
              <a:spcBef>
                <a:spcPts val="1000"/>
              </a:spcBef>
              <a:spcAft>
                <a:spcPts val="800"/>
              </a:spcAft>
              <a:buFont typeface="Symbol" panose="05050102010706020507" pitchFamily="18" charset="2"/>
              <a:buChar char=""/>
            </a:pPr>
            <a:endParaRPr lang="en-CA" sz="1800" b="1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18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And, to respond to emerging opportunities and achieve impact</a:t>
            </a:r>
            <a:r>
              <a:rPr lang="en-CA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CA" sz="1800" b="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CARIAA </a:t>
            </a:r>
            <a:r>
              <a:rPr lang="en-CA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created an </a:t>
            </a:r>
            <a:r>
              <a:rPr lang="en-CA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Opportunity and Synergies Fund (OSF)</a:t>
            </a:r>
            <a:r>
              <a:rPr lang="en-CA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. </a:t>
            </a:r>
            <a:r>
              <a:rPr lang="en-CA" sz="1800" b="0" i="0" dirty="0">
                <a:solidFill>
                  <a:srgbClr val="1C1D1E"/>
                </a:solidFill>
                <a:effectLst/>
                <a:highlight>
                  <a:srgbClr val="00FFFF"/>
                </a:highlight>
                <a:latin typeface="Arial" panose="020B0604020202020204" pitchFamily="34" charset="0"/>
                <a:ea typeface="Calibri" panose="020F0502020204030204" pitchFamily="34" charset="0"/>
              </a:rPr>
              <a:t>This </a:t>
            </a:r>
            <a:r>
              <a:rPr lang="en-CA" sz="1800" i="0" dirty="0">
                <a:solidFill>
                  <a:srgbClr val="1C1D1E"/>
                </a:solidFill>
                <a:effectLst/>
                <a:highlight>
                  <a:srgbClr val="00FFFF"/>
                </a:highlight>
                <a:latin typeface="Arial" panose="020B0604020202020204" pitchFamily="34" charset="0"/>
                <a:ea typeface="Calibri" panose="020F0502020204030204" pitchFamily="34" charset="0"/>
              </a:rPr>
              <a:t>fund was offering small amounts to support projects seizing opportunities for collaboration or co-production across consortia.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endParaRPr lang="en-CA" sz="1800" dirty="0">
              <a:effectLst/>
              <a:highlight>
                <a:srgbClr val="FFFF00"/>
              </a:highlight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These processes and mechanisms </a:t>
            </a:r>
            <a:r>
              <a:rPr lang="en-CA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contributed to the program outcomes </a:t>
            </a:r>
            <a:r>
              <a:rPr lang="en-CA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by accelerating and simplifying the knowledge integration (both explicit and tacit knowledge (</a:t>
            </a:r>
            <a:r>
              <a:rPr lang="en-CA" sz="1800" b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via the M&amp;E and intranet, and through the learning processes), </a:t>
            </a:r>
            <a:r>
              <a:rPr lang="en-CA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 work of synthesizing the findings</a:t>
            </a:r>
            <a:r>
              <a:rPr lang="en-CA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CA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and impact across projects </a:t>
            </a:r>
            <a:r>
              <a:rPr lang="en-CA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and </a:t>
            </a:r>
            <a:r>
              <a:rPr lang="en-CA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speaking with one voice</a:t>
            </a:r>
            <a:r>
              <a:rPr lang="en-CA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while recognizing the contributions of everyone.</a:t>
            </a: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E8E46-1B28-4BA6-AF75-D6A27B4F30B5}" type="slidenum">
              <a:rPr lang="en-CA" smtClean="0"/>
              <a:t>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691913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ts val="300"/>
              </a:spcBef>
              <a:spcAft>
                <a:spcPts val="800"/>
              </a:spcAft>
            </a:pPr>
            <a:r>
              <a:rPr lang="en-CA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Here, you can see more</a:t>
            </a:r>
            <a:r>
              <a:rPr lang="en-CA" sz="120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details</a:t>
            </a:r>
            <a:r>
              <a:rPr lang="en-CA" sz="12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CA" sz="1200" dirty="0">
                <a:solidFill>
                  <a:srgbClr val="000000"/>
                </a:solidFill>
                <a:effectLst/>
                <a:highlight>
                  <a:srgbClr val="00FFFF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on some of CARIAA’s supported cross-consortia collaboration.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endParaRPr lang="en-CA" sz="12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CA" sz="12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 just want to share that: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endParaRPr lang="en-CA" sz="12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>
              <a:spcBef>
                <a:spcPts val="300"/>
              </a:spcBef>
              <a:spcAft>
                <a:spcPts val="800"/>
              </a:spcAft>
            </a:pPr>
            <a:r>
              <a:rPr lang="en-CA" sz="1200" b="1" dirty="0">
                <a:solidFill>
                  <a:srgbClr val="000000"/>
                </a:solidFill>
                <a:effectLst/>
                <a:highlight>
                  <a:srgbClr val="00FFFF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Firstly, IDRC established the underlying KM &amp; M&amp;E systems and governance principles at the outset of the program, but then the WGs provided strategic oversight. </a:t>
            </a:r>
            <a:r>
              <a:rPr lang="en-CA" sz="1200" b="0" dirty="0">
                <a:solidFill>
                  <a:srgbClr val="000000"/>
                </a:solidFill>
                <a:effectLst/>
                <a:highlight>
                  <a:srgbClr val="00FFFF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This model worked quite well to ensure a nice coordinated and effective approach of those program functions. </a:t>
            </a:r>
          </a:p>
          <a:p>
            <a:pPr>
              <a:spcBef>
                <a:spcPts val="300"/>
              </a:spcBef>
              <a:spcAft>
                <a:spcPts val="800"/>
              </a:spcAft>
            </a:pP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Secondly, some structures created at the start of the program shifted focus over time.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For example, the working group aiming initially to ensure robust climate science in each project pivoted to contribute to the IPCC special report on 1.5.(CLICK)</a:t>
            </a:r>
            <a:endParaRPr lang="en-CA" sz="1200" i="0" dirty="0">
              <a:solidFill>
                <a:srgbClr val="1C1D1E"/>
              </a:solidFill>
              <a:effectLst/>
              <a:highlight>
                <a:srgbClr val="00FFFF"/>
              </a:highlight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>
              <a:spcBef>
                <a:spcPts val="300"/>
              </a:spcBef>
              <a:spcAft>
                <a:spcPts val="800"/>
              </a:spcAft>
            </a:pPr>
            <a:endParaRPr lang="en-CA" sz="1200" b="1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>
              <a:spcBef>
                <a:spcPts val="300"/>
              </a:spcBef>
              <a:spcAft>
                <a:spcPts val="800"/>
              </a:spcAft>
            </a:pPr>
            <a:r>
              <a:rPr lang="en-CA" sz="1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Thirdly, producing program-level synthesis</a:t>
            </a:r>
            <a:r>
              <a:rPr lang="en-CA" sz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CA" sz="1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is in the program’s/donor’s interest, so the PMU led on this. </a:t>
            </a:r>
            <a:r>
              <a:rPr lang="en-CA" sz="12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This was achieved by the PMU producing synthesis themselves, but also by commissioning some of them and by offering flexible funds for interested grantees to take </a:t>
            </a:r>
            <a:r>
              <a:rPr lang="en-CA" sz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this. (CLICK x2)</a:t>
            </a:r>
          </a:p>
          <a:p>
            <a:pPr>
              <a:spcBef>
                <a:spcPts val="300"/>
              </a:spcBef>
              <a:spcAft>
                <a:spcPts val="800"/>
              </a:spcAft>
            </a:pPr>
            <a:endParaRPr lang="en-CA" sz="1200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>
              <a:spcBef>
                <a:spcPts val="1000"/>
              </a:spcBef>
              <a:spcAft>
                <a:spcPts val="800"/>
              </a:spcAft>
            </a:pPr>
            <a:endParaRPr lang="en-CA" sz="1800" i="1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406999-A565-4BE0-B594-7E09AE07C58E}" type="slidenum">
              <a:rPr lang="en-CA" smtClean="0">
                <a:solidFill>
                  <a:prstClr val="black"/>
                </a:solidFill>
              </a:rPr>
              <a:pPr/>
              <a:t>4</a:t>
            </a:fld>
            <a:endParaRPr lang="en-C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28689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/>
              <a:t>Finally, </a:t>
            </a:r>
            <a:r>
              <a:rPr lang="en-CA" b="1" dirty="0"/>
              <a:t>we’ve documented our journey along the way</a:t>
            </a:r>
            <a:r>
              <a:rPr lang="en-CA" b="0" dirty="0"/>
              <a:t>, which is something we often forget to do.</a:t>
            </a:r>
          </a:p>
          <a:p>
            <a:endParaRPr lang="en-CA" dirty="0"/>
          </a:p>
          <a:p>
            <a:r>
              <a:rPr lang="en-CA" dirty="0"/>
              <a:t>We used this to do some horizon scanning about what kinds of challenges researchers and funders alike were facing in this new environment of large scale collaborative research.</a:t>
            </a:r>
          </a:p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E8E46-1B28-4BA6-AF75-D6A27B4F30B5}" type="slidenum">
              <a:rPr lang="en-CA" smtClean="0"/>
              <a:t>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2922944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406999-A565-4BE0-B594-7E09AE07C58E}" type="slidenum">
              <a:rPr lang="en-CA" smtClean="0">
                <a:solidFill>
                  <a:prstClr val="black"/>
                </a:solidFill>
              </a:rPr>
              <a:pPr/>
              <a:t>6</a:t>
            </a:fld>
            <a:endParaRPr lang="en-C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42227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C2A641-CD6C-496B-B034-4D03E6D85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E542DEE-39E5-4433-BDE1-5DEBEFE295F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10BDB4-F643-4C76-AFB2-15C3B94885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6C93B-D6BF-49B2-902A-B6AC558D157B}" type="datetimeFigureOut">
              <a:rPr lang="en-CA" smtClean="0"/>
              <a:t>2021-03-05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5C23B6-89C0-4D71-BAAD-D11780FDFC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3C09CF-FA50-4967-B78D-E528629EB4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DBE8D-8EA0-4965-89AE-1047002A21C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412856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FC97B6-60A3-4365-93FA-DAAA05DA2A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ECC1890-34C7-47FC-875C-5F38064CC4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FB22A1-9EFD-48B1-866F-79617B178D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6C93B-D6BF-49B2-902A-B6AC558D157B}" type="datetimeFigureOut">
              <a:rPr lang="en-CA" smtClean="0"/>
              <a:t>2021-03-05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A38B7E-8E7F-4A11-9E81-3729F4A9F7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C3BA18-5E4A-4D91-8E4B-04AC61AC3F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DBE8D-8EA0-4965-89AE-1047002A21C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527600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E2DAA41-F7F1-4CF6-BEB4-2B43E20E28D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549D8C-D21F-484B-8517-A14A62615D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781A45-92B4-4DA0-B9BA-174AE66C1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6C93B-D6BF-49B2-902A-B6AC558D157B}" type="datetimeFigureOut">
              <a:rPr lang="en-CA" smtClean="0"/>
              <a:t>2021-03-05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F009A8-0693-4B51-BF2B-E583190A15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49F533-9166-4D86-B890-43E4F4ED58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DBE8D-8EA0-4965-89AE-1047002A21C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7744440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DRC contac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14918" y="1268761"/>
            <a:ext cx="10562167" cy="432047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aseline="0"/>
            </a:lvl1pPr>
          </a:lstStyle>
          <a:p>
            <a:pPr lvl="0"/>
            <a:r>
              <a:rPr lang="fr-CA" dirty="0"/>
              <a:t>Contact information as </a:t>
            </a:r>
            <a:r>
              <a:rPr lang="fr-CA" dirty="0" err="1"/>
              <a:t>required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0530058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06E255-5ED8-4B02-BA34-9ACEA7F9E9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E7E243-EB54-4A46-848D-01CC916B86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0A899C-C39E-47DC-8975-4833B81EAC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6C93B-D6BF-49B2-902A-B6AC558D157B}" type="datetimeFigureOut">
              <a:rPr lang="en-CA" smtClean="0"/>
              <a:t>2021-03-05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FEB07D-5B5B-4125-8F46-218454441C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005BFE-DC74-4669-A1CB-063D9AA8C8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DBE8D-8EA0-4965-89AE-1047002A21C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869164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77130B-4E2B-425C-9F50-9C37CAF21D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7AFAE8-59FC-4414-BEF8-337D86A500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ACFC67-D4E6-4D77-9D47-FE4FB9206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6C93B-D6BF-49B2-902A-B6AC558D157B}" type="datetimeFigureOut">
              <a:rPr lang="en-CA" smtClean="0"/>
              <a:t>2021-03-05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246EFB-3D1C-4250-BA1C-AC9D3EAA52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B81566-0C59-4AC0-946A-2AC2324EA4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DBE8D-8EA0-4965-89AE-1047002A21C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346740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8F875B-6AB9-4947-93EB-A6A7AF2EAD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9B568D-6F80-4B78-8C0B-688DBDABA3A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5578D74-E474-4949-A692-0A92F7FC620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0D44C2-E5B2-4AC7-B105-D8EB9FA0D4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6C93B-D6BF-49B2-902A-B6AC558D157B}" type="datetimeFigureOut">
              <a:rPr lang="en-CA" smtClean="0"/>
              <a:t>2021-03-05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0DFFB99-4D9E-4774-A22E-D0067836F9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CE67297-1917-4C25-BAC6-3E4680366A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DBE8D-8EA0-4965-89AE-1047002A21C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610243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FB1286-BA17-475D-BA6F-BEA46A99AF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1D328B-4DC3-4971-9DAA-9BE0E2CEBC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EDB90F-AA68-4A02-9CF1-2331E4EFA5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5A8641D-7FA1-46C1-936D-0B7D8994C85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EBB1F4D-3194-4A86-A00A-DC8BF24076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AC79A0C-CAB8-4FB9-9FAC-DAD930E520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6C93B-D6BF-49B2-902A-B6AC558D157B}" type="datetimeFigureOut">
              <a:rPr lang="en-CA" smtClean="0"/>
              <a:t>2021-03-05</a:t>
            </a:fld>
            <a:endParaRPr lang="en-CA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8FCA6A5-D847-4F4A-B16C-439570EA00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7ED6D1A-C1AA-43C1-948C-1C29DBBD73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DBE8D-8EA0-4965-89AE-1047002A21C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415329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0B16CE-8BCF-490D-8A8C-86BE3B8258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C24A9A4-220C-4C96-8005-2501D756B6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6C93B-D6BF-49B2-902A-B6AC558D157B}" type="datetimeFigureOut">
              <a:rPr lang="en-CA" smtClean="0"/>
              <a:t>2021-03-05</a:t>
            </a:fld>
            <a:endParaRPr lang="en-CA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A481E11-DE13-4D91-8529-8409D258C4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E38A0EC-1510-470D-94C2-458EA92891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DBE8D-8EA0-4965-89AE-1047002A21C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32170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1756D39-BED1-484D-8F12-2D7421E0FD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6C93B-D6BF-49B2-902A-B6AC558D157B}" type="datetimeFigureOut">
              <a:rPr lang="en-CA" smtClean="0"/>
              <a:t>2021-03-05</a:t>
            </a:fld>
            <a:endParaRPr lang="en-CA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66BB4D5-597F-424D-AEF1-496284FB7C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6C8F96-0101-4CA8-814D-4438F5EF0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DBE8D-8EA0-4965-89AE-1047002A21C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628197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249137-F34D-4F8F-9E5B-FAC8C6CAF1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9B26C8-4FAA-4F7A-8549-EF993BD889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AEC8BFF-B1E8-4E1B-AC14-A0ED7692CF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E77EE8-F81E-4679-8853-3781EC83D2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6C93B-D6BF-49B2-902A-B6AC558D157B}" type="datetimeFigureOut">
              <a:rPr lang="en-CA" smtClean="0"/>
              <a:t>2021-03-05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4125D94-3EB0-4F78-B1F9-201A844198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2D0E9E2-3897-45CF-BC15-7900D81AD5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DBE8D-8EA0-4965-89AE-1047002A21C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606254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BA5390-FF78-467F-8544-E25DD594FE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851551A-910C-4BE9-969C-5A51B96405D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5DAEAC6-99A6-43A5-B68C-AFD52F8B23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69D1349-9223-474A-BF71-756C851A8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6C93B-D6BF-49B2-902A-B6AC558D157B}" type="datetimeFigureOut">
              <a:rPr lang="en-CA" smtClean="0"/>
              <a:t>2021-03-05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D2AEE8-6543-4598-9226-4C42DEFFDB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20BDEF-52FD-439A-B4A9-5755ED664C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DBE8D-8EA0-4965-89AE-1047002A21C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6907260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93C94C5-665A-47A6-941C-F19E622CF2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5FE7C9-807C-40FD-A707-0AA1BCB89E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790072-7D01-4652-BB07-6749EC2259C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E6C93B-D6BF-49B2-902A-B6AC558D157B}" type="datetimeFigureOut">
              <a:rPr lang="en-CA" smtClean="0"/>
              <a:t>2021-03-05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748C31-50CF-461A-8704-EA12C7C674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FB3CED-AD32-42A2-84E4-D3C6A8D649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7DBE8D-8EA0-4965-89AE-1047002A21C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899991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2.pn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1.jpeg"/><Relationship Id="rId4" Type="http://schemas.openxmlformats.org/officeDocument/2006/relationships/image" Target="../media/image7.png"/><Relationship Id="rId9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13" Type="http://schemas.openxmlformats.org/officeDocument/2006/relationships/image" Target="../media/image20.jpeg"/><Relationship Id="rId3" Type="http://schemas.openxmlformats.org/officeDocument/2006/relationships/image" Target="../media/image12.png"/><Relationship Id="rId7" Type="http://schemas.openxmlformats.org/officeDocument/2006/relationships/image" Target="../media/image3.png"/><Relationship Id="rId12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11" Type="http://schemas.openxmlformats.org/officeDocument/2006/relationships/image" Target="../media/image18.png"/><Relationship Id="rId5" Type="http://schemas.openxmlformats.org/officeDocument/2006/relationships/image" Target="../media/image14.png"/><Relationship Id="rId10" Type="http://schemas.openxmlformats.org/officeDocument/2006/relationships/image" Target="../media/image17.png"/><Relationship Id="rId4" Type="http://schemas.openxmlformats.org/officeDocument/2006/relationships/image" Target="../media/image13.png"/><Relationship Id="rId9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21.emf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2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4A870FC-1AD4-44ED-9285-615C01D562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6740" y="764324"/>
            <a:ext cx="5445260" cy="482491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C2A2DC2-20B1-4683-A27D-235ED1BA59A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8836" t="16508" r="28836" b="16190"/>
          <a:stretch/>
        </p:blipFill>
        <p:spPr>
          <a:xfrm>
            <a:off x="307840" y="2108655"/>
            <a:ext cx="2313488" cy="2299030"/>
          </a:xfrm>
          <a:prstGeom prst="rect">
            <a:avLst/>
          </a:prstGeom>
        </p:spPr>
      </p:pic>
      <p:pic>
        <p:nvPicPr>
          <p:cNvPr id="8" name="Picture 7" descr="CARIAA-logo-EN.jpg">
            <a:extLst>
              <a:ext uri="{FF2B5EF4-FFF2-40B4-BE49-F238E27FC236}">
                <a16:creationId xmlns:a16="http://schemas.microsoft.com/office/drawing/2014/main" id="{60D55099-FB89-4426-89B3-F588EBA383E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/>
          <a:srcRect l="39018" t="17057" b="10615"/>
          <a:stretch/>
        </p:blipFill>
        <p:spPr>
          <a:xfrm>
            <a:off x="2621328" y="2216076"/>
            <a:ext cx="4400157" cy="1855599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DC2B5E05-747F-434E-878C-5DC923E31DCF}"/>
              </a:ext>
            </a:extLst>
          </p:cNvPr>
          <p:cNvSpPr/>
          <p:nvPr/>
        </p:nvSpPr>
        <p:spPr>
          <a:xfrm>
            <a:off x="9615948" y="6150077"/>
            <a:ext cx="2303266" cy="5604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35EADF6-B467-4A92-9A20-B5624078F13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265827" y="5964159"/>
            <a:ext cx="653387" cy="71088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E9E9CE6-9926-4816-9BF4-DB564EA8B60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750799" y="6153643"/>
            <a:ext cx="1347850" cy="319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1506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3C22851E-9201-47AD-B1FE-3A3E63157CE1}"/>
              </a:ext>
            </a:extLst>
          </p:cNvPr>
          <p:cNvSpPr/>
          <p:nvPr/>
        </p:nvSpPr>
        <p:spPr>
          <a:xfrm>
            <a:off x="589708" y="6002547"/>
            <a:ext cx="4079529" cy="6724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6" name="Picture 5" descr="A picture containing kite, LEGO&#10;&#10;Description generated with high confidence">
            <a:extLst>
              <a:ext uri="{FF2B5EF4-FFF2-40B4-BE49-F238E27FC236}">
                <a16:creationId xmlns:a16="http://schemas.microsoft.com/office/drawing/2014/main" id="{24A870FC-1AD4-44ED-9285-615C01D562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6740" y="764324"/>
            <a:ext cx="5445260" cy="4824915"/>
          </a:xfrm>
          <a:prstGeom prst="rect">
            <a:avLst/>
          </a:prstGeom>
        </p:spPr>
      </p:pic>
      <p:pic>
        <p:nvPicPr>
          <p:cNvPr id="4" name="Picture 3" descr="A close up of a sign&#10;&#10;Description generated with very high confidence">
            <a:extLst>
              <a:ext uri="{FF2B5EF4-FFF2-40B4-BE49-F238E27FC236}">
                <a16:creationId xmlns:a16="http://schemas.microsoft.com/office/drawing/2014/main" id="{B09B0FB1-B8E0-4061-A447-E415A77D9E3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80" t="5614" r="2243" b="6476"/>
          <a:stretch/>
        </p:blipFill>
        <p:spPr>
          <a:xfrm>
            <a:off x="0" y="714337"/>
            <a:ext cx="7029447" cy="4002805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7D85BD39-5DFF-417E-B456-A71C1D21B39A}"/>
              </a:ext>
            </a:extLst>
          </p:cNvPr>
          <p:cNvSpPr/>
          <p:nvPr/>
        </p:nvSpPr>
        <p:spPr>
          <a:xfrm>
            <a:off x="9615948" y="6150077"/>
            <a:ext cx="2303266" cy="5604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27D3B58-62EA-45A0-A66B-55DD76B34CF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265827" y="5964159"/>
            <a:ext cx="653387" cy="71088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3E2D528-5A57-4B79-902B-4A090D1C9D4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50799" y="6153643"/>
            <a:ext cx="1347850" cy="319339"/>
          </a:xfrm>
          <a:prstGeom prst="rect">
            <a:avLst/>
          </a:prstGeom>
        </p:spPr>
      </p:pic>
      <p:pic>
        <p:nvPicPr>
          <p:cNvPr id="10242" name="Picture 2" descr="Image result for africa and asia satellite image map">
            <a:extLst>
              <a:ext uri="{FF2B5EF4-FFF2-40B4-BE49-F238E27FC236}">
                <a16:creationId xmlns:a16="http://schemas.microsoft.com/office/drawing/2014/main" id="{F3F2F9F8-634D-4AB4-862A-5240F9ADABE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593" t="21854" r="22691" b="28325"/>
          <a:stretch/>
        </p:blipFill>
        <p:spPr bwMode="auto">
          <a:xfrm>
            <a:off x="7029447" y="714338"/>
            <a:ext cx="5162553" cy="4824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41BF63B6-30A9-4752-A229-D17C02B2E4CE}"/>
              </a:ext>
            </a:extLst>
          </p:cNvPr>
          <p:cNvSpPr/>
          <p:nvPr/>
        </p:nvSpPr>
        <p:spPr>
          <a:xfrm>
            <a:off x="5925116" y="4438103"/>
            <a:ext cx="2478364" cy="2223585"/>
          </a:xfrm>
          <a:prstGeom prst="ellipse">
            <a:avLst/>
          </a:prstGeom>
          <a:blipFill>
            <a:blip r:embed="rId8"/>
            <a:srcRect/>
            <a:stretch>
              <a:fillRect l="-9000" r="-9000"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5BBDD41-43B8-4A7B-9690-64DEF53DEEC8}"/>
              </a:ext>
            </a:extLst>
          </p:cNvPr>
          <p:cNvSpPr txBox="1"/>
          <p:nvPr/>
        </p:nvSpPr>
        <p:spPr>
          <a:xfrm>
            <a:off x="6512240" y="6227515"/>
            <a:ext cx="1519179" cy="646331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CA" b="1" dirty="0">
                <a:solidFill>
                  <a:schemeClr val="bg1"/>
                </a:solidFill>
                <a:latin typeface="+mn-lt"/>
              </a:rPr>
              <a:t>Glacier-fed basins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AF8F95F1-9BF0-4D02-B1C4-08422C251795}"/>
              </a:ext>
            </a:extLst>
          </p:cNvPr>
          <p:cNvSpPr/>
          <p:nvPr/>
        </p:nvSpPr>
        <p:spPr>
          <a:xfrm>
            <a:off x="3374931" y="4409401"/>
            <a:ext cx="2300970" cy="2223585"/>
          </a:xfrm>
          <a:prstGeom prst="ellipse">
            <a:avLst/>
          </a:prstGeom>
          <a:blipFill dpi="0" rotWithShape="1">
            <a:blip r:embed="rId9"/>
            <a:srcRect/>
            <a:stretch>
              <a:fillRect l="-18000" t="-4179" r="-15552" b="665"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CCB3DA6-0A1A-4E7B-BDB5-DEC2872D2DF6}"/>
              </a:ext>
            </a:extLst>
          </p:cNvPr>
          <p:cNvSpPr txBox="1"/>
          <p:nvPr/>
        </p:nvSpPr>
        <p:spPr>
          <a:xfrm>
            <a:off x="3799703" y="6211669"/>
            <a:ext cx="1519179" cy="646331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CA" b="1" dirty="0">
                <a:solidFill>
                  <a:schemeClr val="bg1"/>
                </a:solidFill>
                <a:latin typeface="+mn-lt"/>
                <a:ea typeface="Geneva" charset="-128"/>
                <a:cs typeface="Geneva" charset="-128"/>
              </a:rPr>
              <a:t>Semi-arid regions 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F3F36B3E-D987-4391-B3D9-79E5FAC526FC}"/>
              </a:ext>
            </a:extLst>
          </p:cNvPr>
          <p:cNvSpPr/>
          <p:nvPr/>
        </p:nvSpPr>
        <p:spPr>
          <a:xfrm>
            <a:off x="672757" y="4431256"/>
            <a:ext cx="2478364" cy="2223585"/>
          </a:xfrm>
          <a:prstGeom prst="ellipse">
            <a:avLst/>
          </a:prstGeom>
          <a:blipFill dpi="0" rotWithShape="1">
            <a:blip r:embed="rId10" cstate="print"/>
            <a:srcRect/>
            <a:stretch>
              <a:fillRect l="-16388" r="-7612"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EC933E6-FFCD-412D-8B8C-C010B77FC3CC}"/>
              </a:ext>
            </a:extLst>
          </p:cNvPr>
          <p:cNvSpPr txBox="1"/>
          <p:nvPr/>
        </p:nvSpPr>
        <p:spPr>
          <a:xfrm>
            <a:off x="1152349" y="6477022"/>
            <a:ext cx="1519179" cy="369332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CA" b="1" dirty="0">
                <a:solidFill>
                  <a:schemeClr val="bg1"/>
                </a:solidFill>
                <a:latin typeface="+mn-lt"/>
                <a:ea typeface="Geneva" charset="-128"/>
                <a:cs typeface="Geneva" charset="-128"/>
              </a:rPr>
              <a:t>River Deltas</a:t>
            </a:r>
          </a:p>
        </p:txBody>
      </p:sp>
    </p:spTree>
    <p:extLst>
      <p:ext uri="{BB962C8B-B14F-4D97-AF65-F5344CB8AC3E}">
        <p14:creationId xmlns:p14="http://schemas.microsoft.com/office/powerpoint/2010/main" val="21796843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image12.png">
            <a:extLst>
              <a:ext uri="{FF2B5EF4-FFF2-40B4-BE49-F238E27FC236}">
                <a16:creationId xmlns:a16="http://schemas.microsoft.com/office/drawing/2014/main" id="{73AF4A81-78BF-4929-98BE-DC729A4ACF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42900"/>
            <a:ext cx="5590589" cy="3086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image1.png">
            <a:extLst>
              <a:ext uri="{FF2B5EF4-FFF2-40B4-BE49-F238E27FC236}">
                <a16:creationId xmlns:a16="http://schemas.microsoft.com/office/drawing/2014/main" id="{CE265414-91BB-4C91-BA63-25DC8C97FD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4451" y="426917"/>
            <a:ext cx="4758690" cy="2918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image8.png">
            <a:extLst>
              <a:ext uri="{FF2B5EF4-FFF2-40B4-BE49-F238E27FC236}">
                <a16:creationId xmlns:a16="http://schemas.microsoft.com/office/drawing/2014/main" id="{B3F4317B-B4E7-49D6-BF2C-DA19EDA330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632" y="3520950"/>
            <a:ext cx="5752757" cy="2918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image7.png">
            <a:extLst>
              <a:ext uri="{FF2B5EF4-FFF2-40B4-BE49-F238E27FC236}">
                <a16:creationId xmlns:a16="http://schemas.microsoft.com/office/drawing/2014/main" id="{AD016E89-51EB-4D7B-A01C-8FD580FB16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96"/>
          <a:stretch>
            <a:fillRect/>
          </a:stretch>
        </p:blipFill>
        <p:spPr bwMode="auto">
          <a:xfrm>
            <a:off x="6537960" y="3565650"/>
            <a:ext cx="4600574" cy="2730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5">
            <a:extLst>
              <a:ext uri="{FF2B5EF4-FFF2-40B4-BE49-F238E27FC236}">
                <a16:creationId xmlns:a16="http://schemas.microsoft.com/office/drawing/2014/main" id="{EBA5C5FA-804F-48A1-9518-1D7B86700D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4953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CA"/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6821ECA3-D9DD-4BA5-8A2B-3D0CAFC2FB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59055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CA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F6894B1-F115-49B6-B3FA-B0FC72C03141}"/>
              </a:ext>
            </a:extLst>
          </p:cNvPr>
          <p:cNvSpPr/>
          <p:nvPr/>
        </p:nvSpPr>
        <p:spPr>
          <a:xfrm>
            <a:off x="6096000" y="2904885"/>
            <a:ext cx="2135507" cy="6860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798976F-6AB9-4926-B211-8FE2BE7F1CCB}"/>
              </a:ext>
            </a:extLst>
          </p:cNvPr>
          <p:cNvSpPr/>
          <p:nvPr/>
        </p:nvSpPr>
        <p:spPr>
          <a:xfrm>
            <a:off x="4354828" y="3438523"/>
            <a:ext cx="2568486" cy="740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E63F2C8-A20B-4ED8-9F8F-B8E9A9604AEA}"/>
              </a:ext>
            </a:extLst>
          </p:cNvPr>
          <p:cNvSpPr/>
          <p:nvPr/>
        </p:nvSpPr>
        <p:spPr>
          <a:xfrm>
            <a:off x="6324014" y="3362208"/>
            <a:ext cx="1428750" cy="6860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E783693-6AE3-45B6-8AAE-33B3C71D49A4}"/>
              </a:ext>
            </a:extLst>
          </p:cNvPr>
          <p:cNvSpPr/>
          <p:nvPr/>
        </p:nvSpPr>
        <p:spPr>
          <a:xfrm>
            <a:off x="4897461" y="2971621"/>
            <a:ext cx="2135507" cy="6860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674505C-03AD-4FB2-8250-BEF7A0119F2A}"/>
              </a:ext>
            </a:extLst>
          </p:cNvPr>
          <p:cNvGrpSpPr/>
          <p:nvPr/>
        </p:nvGrpSpPr>
        <p:grpSpPr>
          <a:xfrm>
            <a:off x="4897461" y="3091792"/>
            <a:ext cx="2794983" cy="945399"/>
            <a:chOff x="4897461" y="3091792"/>
            <a:chExt cx="2794983" cy="94539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3EA99D6F-7C17-418E-9E34-9BB3F1AA4D5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28836" t="16508" r="28836" b="16190"/>
            <a:stretch/>
          </p:blipFill>
          <p:spPr>
            <a:xfrm>
              <a:off x="4897461" y="3091792"/>
              <a:ext cx="951344" cy="945399"/>
            </a:xfrm>
            <a:prstGeom prst="rect">
              <a:avLst/>
            </a:prstGeom>
          </p:spPr>
        </p:pic>
        <p:pic>
          <p:nvPicPr>
            <p:cNvPr id="14" name="Picture 13" descr="CARIAA-logo-EN.jpg">
              <a:extLst>
                <a:ext uri="{FF2B5EF4-FFF2-40B4-BE49-F238E27FC236}">
                  <a16:creationId xmlns:a16="http://schemas.microsoft.com/office/drawing/2014/main" id="{0C7FF8F5-9A89-4746-BC18-57568AEABCD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/>
            <a:srcRect l="39018" t="17057" b="10615"/>
            <a:stretch/>
          </p:blipFill>
          <p:spPr>
            <a:xfrm>
              <a:off x="5842797" y="3173371"/>
              <a:ext cx="1849647" cy="780018"/>
            </a:xfrm>
            <a:prstGeom prst="rect">
              <a:avLst/>
            </a:prstGeom>
          </p:spPr>
        </p:pic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E9F71DEF-10E6-4755-A798-53F5EBF13E15}"/>
              </a:ext>
            </a:extLst>
          </p:cNvPr>
          <p:cNvGrpSpPr/>
          <p:nvPr/>
        </p:nvGrpSpPr>
        <p:grpSpPr>
          <a:xfrm>
            <a:off x="0" y="-277306"/>
            <a:ext cx="11886680" cy="6644245"/>
            <a:chOff x="305320" y="220105"/>
            <a:chExt cx="11886680" cy="6644245"/>
          </a:xfrm>
        </p:grpSpPr>
        <p:pic>
          <p:nvPicPr>
            <p:cNvPr id="20" name="Picture 4" descr="https://lh6.googleusercontent.com/3hYQmI2mcVFV4zZdB6YCIRce3YHq9Vx_7kXP2vTziZV4F-EC6YjkUxoUb8hgybNRIpZMIo-7KyfRrFPtusSGLllOFJt54E-n2kxeGcrtI4_T4NTmj3NmYXv5x9_akiDIUXwJ5GB1">
              <a:extLst>
                <a:ext uri="{FF2B5EF4-FFF2-40B4-BE49-F238E27FC236}">
                  <a16:creationId xmlns:a16="http://schemas.microsoft.com/office/drawing/2014/main" id="{7D974704-8252-4487-A7AB-89E3EC79F2C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8400" y="226616"/>
              <a:ext cx="5943600" cy="33432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6" descr="https://lh5.googleusercontent.com/Lc0Ad-keu1e3FR0ES-HAGoBpbPyyL3M5XTh2dAO7bu5SJk6gGGzYjvXQNM41xUFt1_6WdWm4jXmuYBwtjKXhqN2BLQeYkQWcbrOF8ww07gHpI3iMrFzooqPpsKv-so9l-z95VAyp">
              <a:extLst>
                <a:ext uri="{FF2B5EF4-FFF2-40B4-BE49-F238E27FC236}">
                  <a16:creationId xmlns:a16="http://schemas.microsoft.com/office/drawing/2014/main" id="{CF8A9A03-94DF-4FA1-82A7-57128E6998F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9118" y="3521075"/>
              <a:ext cx="5943600" cy="33432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8" descr="https://lh4.googleusercontent.com/Ivzk_5Uu9d08LbrIBNXb83EkE-NtlJdoBw03SAKfRiuo7iDfQxa1_lqJJ_1cZjk4aYxKgkD6bEIuzuAXrB0xxGZo6nvu8iK_xZlRtN-JW1n8EtCmEOwC_av9j2CQcYh5e3TgeK2D">
              <a:extLst>
                <a:ext uri="{FF2B5EF4-FFF2-40B4-BE49-F238E27FC236}">
                  <a16:creationId xmlns:a16="http://schemas.microsoft.com/office/drawing/2014/main" id="{40BE0E3E-E979-4932-89A8-E2D90EBCC660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106"/>
            <a:stretch/>
          </p:blipFill>
          <p:spPr bwMode="auto">
            <a:xfrm>
              <a:off x="6455824" y="3514725"/>
              <a:ext cx="5402348" cy="33432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2" descr="https://lh3.googleusercontent.com/ESJriev6N4hp8ySyqUv-U-9lfg1JXaV-6FYnrfMfy6tz5MNuypomhsG2FQegPYbMZ6KWzU6n0tnCQyg4t3wsdKBcpoi9MUjKAhvWAUoTYtJpRac63nH9B0uBTHVuR6rXHySu93zK">
              <a:extLst>
                <a:ext uri="{FF2B5EF4-FFF2-40B4-BE49-F238E27FC236}">
                  <a16:creationId xmlns:a16="http://schemas.microsoft.com/office/drawing/2014/main" id="{FEA92127-DA6E-4C5E-83F1-95203097118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5320" y="220105"/>
              <a:ext cx="5943600" cy="33432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4" name="Picture 23" descr="G_figure.jpg">
            <a:extLst>
              <a:ext uri="{FF2B5EF4-FFF2-40B4-BE49-F238E27FC236}">
                <a16:creationId xmlns:a16="http://schemas.microsoft.com/office/drawing/2014/main" id="{812D5C81-51C2-4455-8F08-C1F995A213F9}"/>
              </a:ext>
            </a:extLst>
          </p:cNvPr>
          <p:cNvPicPr/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17" r="27779"/>
          <a:stretch>
            <a:fillRect/>
          </a:stretch>
        </p:blipFill>
        <p:spPr bwMode="auto">
          <a:xfrm>
            <a:off x="3329988" y="456565"/>
            <a:ext cx="5532023" cy="57658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7C0F86A5-8334-404D-8E17-70E0A0A2550B}"/>
              </a:ext>
            </a:extLst>
          </p:cNvPr>
          <p:cNvSpPr/>
          <p:nvPr/>
        </p:nvSpPr>
        <p:spPr>
          <a:xfrm>
            <a:off x="3329988" y="342900"/>
            <a:ext cx="3299412" cy="2495249"/>
          </a:xfrm>
          <a:prstGeom prst="ellipse">
            <a:avLst/>
          </a:prstGeom>
          <a:noFill/>
          <a:ln w="28575">
            <a:solidFill>
              <a:srgbClr val="E6B608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3641B8A2-86FE-4B32-8771-92CD77C4C61A}"/>
              </a:ext>
            </a:extLst>
          </p:cNvPr>
          <p:cNvSpPr/>
          <p:nvPr/>
        </p:nvSpPr>
        <p:spPr>
          <a:xfrm>
            <a:off x="3695353" y="2171700"/>
            <a:ext cx="2428290" cy="3177297"/>
          </a:xfrm>
          <a:prstGeom prst="ellipse">
            <a:avLst/>
          </a:prstGeom>
          <a:noFill/>
          <a:ln w="28575">
            <a:solidFill>
              <a:srgbClr val="69E515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E2DC9E91-DF8F-40D3-9DDF-7A1FBDF182BA}"/>
              </a:ext>
            </a:extLst>
          </p:cNvPr>
          <p:cNvSpPr/>
          <p:nvPr/>
        </p:nvSpPr>
        <p:spPr>
          <a:xfrm rot="20545180">
            <a:off x="5248496" y="2721270"/>
            <a:ext cx="1983671" cy="3596037"/>
          </a:xfrm>
          <a:prstGeom prst="ellipse">
            <a:avLst/>
          </a:prstGeom>
          <a:noFill/>
          <a:ln w="28575">
            <a:solidFill>
              <a:srgbClr val="25639B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7290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23" grpId="0" animBg="1"/>
      <p:bldP spid="23" grpId="1" animBg="1"/>
      <p:bldP spid="2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53AD99BD-D27C-4516-A37F-1092865B1EF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212" b="11235"/>
          <a:stretch/>
        </p:blipFill>
        <p:spPr>
          <a:xfrm>
            <a:off x="7972119" y="730098"/>
            <a:ext cx="2120883" cy="2698902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2E543C93-8B62-4328-A597-F58983BAB9F9}"/>
              </a:ext>
            </a:extLst>
          </p:cNvPr>
          <p:cNvSpPr/>
          <p:nvPr/>
        </p:nvSpPr>
        <p:spPr>
          <a:xfrm>
            <a:off x="9615948" y="6150077"/>
            <a:ext cx="2303266" cy="5604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B10B8A1-49C7-4828-AE36-584B57DBD6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65827" y="5964159"/>
            <a:ext cx="653387" cy="71088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80955F7-3251-4D69-ABE8-A070677C625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50799" y="6153643"/>
            <a:ext cx="1347850" cy="319339"/>
          </a:xfrm>
          <a:prstGeom prst="rect">
            <a:avLst/>
          </a:prstGeom>
        </p:spPr>
      </p:pic>
      <p:pic>
        <p:nvPicPr>
          <p:cNvPr id="11" name="image6.png">
            <a:extLst>
              <a:ext uri="{FF2B5EF4-FFF2-40B4-BE49-F238E27FC236}">
                <a16:creationId xmlns:a16="http://schemas.microsoft.com/office/drawing/2014/main" id="{29AEDE6D-B6B4-47C9-B6A1-0FC35BA4430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95" t="23598" r="13493" b="9320"/>
          <a:stretch/>
        </p:blipFill>
        <p:spPr bwMode="auto">
          <a:xfrm>
            <a:off x="0" y="1474345"/>
            <a:ext cx="7704422" cy="3869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s://pbs.twimg.com/media/C_KbTG_UAAEXoLc.jpg:large">
            <a:extLst>
              <a:ext uri="{FF2B5EF4-FFF2-40B4-BE49-F238E27FC236}">
                <a16:creationId xmlns:a16="http://schemas.microsoft.com/office/drawing/2014/main" id="{A6306C4F-B47C-43A2-B149-35C0BD8DC2C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91" t="30419" r="11033" b="5176"/>
          <a:stretch/>
        </p:blipFill>
        <p:spPr bwMode="auto">
          <a:xfrm>
            <a:off x="7983060" y="3409100"/>
            <a:ext cx="4219884" cy="2228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96FE86C1-675C-4392-94E6-C463C6AC9F25}"/>
              </a:ext>
            </a:extLst>
          </p:cNvPr>
          <p:cNvGrpSpPr/>
          <p:nvPr/>
        </p:nvGrpSpPr>
        <p:grpSpPr>
          <a:xfrm>
            <a:off x="6969760" y="719385"/>
            <a:ext cx="5222240" cy="3039815"/>
            <a:chOff x="6969760" y="719385"/>
            <a:chExt cx="5222240" cy="3039815"/>
          </a:xfrm>
        </p:grpSpPr>
        <p:pic>
          <p:nvPicPr>
            <p:cNvPr id="7170" name="Picture 2" descr="Image result for ipcc 1.5 degree report summary">
              <a:extLst>
                <a:ext uri="{FF2B5EF4-FFF2-40B4-BE49-F238E27FC236}">
                  <a16:creationId xmlns:a16="http://schemas.microsoft.com/office/drawing/2014/main" id="{73313A2E-6FE6-4DC3-A283-27838890A48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93002" y="719385"/>
              <a:ext cx="2098998" cy="27096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Arrow: Curved Left 1">
              <a:extLst>
                <a:ext uri="{FF2B5EF4-FFF2-40B4-BE49-F238E27FC236}">
                  <a16:creationId xmlns:a16="http://schemas.microsoft.com/office/drawing/2014/main" id="{1EBBB4C5-CE7B-468B-B33E-DCF13378FCD2}"/>
                </a:ext>
              </a:extLst>
            </p:cNvPr>
            <p:cNvSpPr/>
            <p:nvPr/>
          </p:nvSpPr>
          <p:spPr>
            <a:xfrm>
              <a:off x="6969760" y="2194560"/>
              <a:ext cx="558560" cy="1564640"/>
            </a:xfrm>
            <a:prstGeom prst="curvedLef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906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E8A2DE9-7101-4DB7-8822-3B9E5FFAF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46" y="4247690"/>
            <a:ext cx="2899246" cy="356056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8786B8D-482A-4629-99E0-577D04767AC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858"/>
          <a:stretch/>
        </p:blipFill>
        <p:spPr>
          <a:xfrm>
            <a:off x="0" y="9116"/>
            <a:ext cx="12120682" cy="187964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ABBC64F-B98F-475E-B5E2-6B1051D2057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3721" r="9158" b="62426"/>
          <a:stretch/>
        </p:blipFill>
        <p:spPr>
          <a:xfrm>
            <a:off x="1872764" y="1888761"/>
            <a:ext cx="8446472" cy="268354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7C9FFE6-FC61-4883-A09C-098D7611A13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35" r="2024" b="72543"/>
          <a:stretch/>
        </p:blipFill>
        <p:spPr>
          <a:xfrm>
            <a:off x="5306518" y="4416531"/>
            <a:ext cx="6885482" cy="244146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C686B30-C583-42A9-8041-2FE025CED31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35" r="3601" b="72543"/>
          <a:stretch/>
        </p:blipFill>
        <p:spPr>
          <a:xfrm>
            <a:off x="4334477" y="4416531"/>
            <a:ext cx="6758244" cy="2441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4597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C2A2DC2-20B1-4683-A27D-235ED1BA59A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8836" t="16508" r="28836" b="16190"/>
          <a:stretch/>
        </p:blipFill>
        <p:spPr>
          <a:xfrm>
            <a:off x="307840" y="2108655"/>
            <a:ext cx="2313488" cy="229903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DC2B5E05-747F-434E-878C-5DC923E31DCF}"/>
              </a:ext>
            </a:extLst>
          </p:cNvPr>
          <p:cNvSpPr/>
          <p:nvPr/>
        </p:nvSpPr>
        <p:spPr>
          <a:xfrm>
            <a:off x="9615948" y="6150077"/>
            <a:ext cx="2303266" cy="5604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35EADF6-B467-4A92-9A20-B5624078F1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65827" y="5964159"/>
            <a:ext cx="653387" cy="71088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E9E9CE6-9926-4816-9BF4-DB564EA8B60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50799" y="6153643"/>
            <a:ext cx="1347850" cy="31933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021325E-2400-41C5-9193-0BEE0C3529E0}"/>
              </a:ext>
            </a:extLst>
          </p:cNvPr>
          <p:cNvSpPr txBox="1"/>
          <p:nvPr/>
        </p:nvSpPr>
        <p:spPr>
          <a:xfrm>
            <a:off x="4438398" y="2967335"/>
            <a:ext cx="331520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5400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9332703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Responsible_x0020_UnitTaxHTField0 xmlns="cd7d28e7-c92e-4b40-a495-8445e851351e">
      <Terms xmlns="http://schemas.microsoft.com/office/infopath/2007/PartnerControls">
        <TermInfo xmlns="http://schemas.microsoft.com/office/infopath/2007/PartnerControls">
          <TermName xmlns="http://schemas.microsoft.com/office/infopath/2007/PartnerControls">Collaborative Adaptation Research Initiative in Africa and Asia</TermName>
          <TermId xmlns="http://schemas.microsoft.com/office/infopath/2007/PartnerControls">d6e8e6a7-497c-4e60-a4c4-63815c273db4</TermId>
        </TermInfo>
      </Terms>
    </Responsible_x0020_UnitTaxHTField0>
    <fafa53f54ce946e79c4f9afee6156715 xmlns="cd7d28e7-c92e-4b40-a495-8445e851351e">
      <Terms xmlns="http://schemas.microsoft.com/office/infopath/2007/PartnerControls">
        <TermInfo xmlns="http://schemas.microsoft.com/office/infopath/2007/PartnerControls">
          <TermName xmlns="http://schemas.microsoft.com/office/infopath/2007/PartnerControls">Collaborative Adaptation Research Initiative in Africa and Asia</TermName>
          <TermId xmlns="http://schemas.microsoft.com/office/infopath/2007/PartnerControls">f15c66b9-498a-43ff-a372-a007c6e0a459</TermId>
        </TermInfo>
      </Terms>
    </fafa53f54ce946e79c4f9afee6156715>
    <_dlc_DocId xmlns="cd7d28e7-c92e-4b40-a495-8445e851351e">IC01-5652-135</_dlc_DocId>
    <TaxCatchAll xmlns="cd7d28e7-c92e-4b40-a495-8445e851351e">
      <Value>7300</Value>
      <Value>2089</Value>
      <Value>14974</Value>
    </TaxCatchAll>
    <_dlc_DocIdUrl xmlns="cd7d28e7-c92e-4b40-a495-8445e851351e">
      <Url>http://ic.idrc.ca/programs/ae/garp/_layouts/15/DocIdRedir.aspx?ID=IC01-5652-135</Url>
      <Description>IC01-5652-135</Description>
    </_dlc_DocIdUrl>
    <Research_x0020_ThemeTaxHTField0 xmlns="cd7d28e7-c92e-4b40-a495-8445e851351e">
      <Terms xmlns="http://schemas.microsoft.com/office/infopath/2007/PartnerControls"/>
    </Research_x0020_ThemeTaxHTField0>
    <TaxKeywordTaxHTField xmlns="cd7d28e7-c92e-4b40-a495-8445e851351e">
      <Terms xmlns="http://schemas.microsoft.com/office/infopath/2007/PartnerControls"/>
    </TaxKeywordTaxHTField>
    <ActivityTaxHTField0 xmlns="cd7d28e7-c92e-4b40-a495-8445e851351e">
      <Terms xmlns="http://schemas.microsoft.com/office/infopath/2007/PartnerControls">
        <TermInfo xmlns="http://schemas.microsoft.com/office/infopath/2007/PartnerControls">
          <TermName xmlns="http://schemas.microsoft.com/office/infopath/2007/PartnerControls">Marketing</TermName>
          <TermId xmlns="http://schemas.microsoft.com/office/infopath/2007/PartnerControls">48bd441e-accc-4a58-a2ad-9d5db793fa03</TermId>
        </TermInfo>
      </Terms>
    </ActivityTaxHTField0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Program Presentation" ma:contentTypeID="0x01010031E3B29E3CDF5047AB22A413AFBDD5AA0D008B07CE6CEB0EB24AB29AD895AAA10446" ma:contentTypeVersion="349" ma:contentTypeDescription="Blank MS PowerPoint presentation" ma:contentTypeScope="" ma:versionID="b6e4f812a7d5377b685a9601596b11f4">
  <xsd:schema xmlns:xsd="http://www.w3.org/2001/XMLSchema" xmlns:xs="http://www.w3.org/2001/XMLSchema" xmlns:p="http://schemas.microsoft.com/office/2006/metadata/properties" xmlns:ns3="cd7d28e7-c92e-4b40-a495-8445e851351e" targetNamespace="http://schemas.microsoft.com/office/2006/metadata/properties" ma:root="true" ma:fieldsID="c9cead0f56e080159fb1bc0622ca430b" ns3:_="">
    <xsd:import namespace="cd7d28e7-c92e-4b40-a495-8445e851351e"/>
    <xsd:element name="properties">
      <xsd:complexType>
        <xsd:sequence>
          <xsd:element name="documentManagement">
            <xsd:complexType>
              <xsd:all>
                <xsd:element ref="ns3:TaxKeywordTaxHTField" minOccurs="0"/>
                <xsd:element ref="ns3:TaxCatchAll" minOccurs="0"/>
                <xsd:element ref="ns3:TaxCatchAllLabel" minOccurs="0"/>
                <xsd:element ref="ns3:_dlc_DocId" minOccurs="0"/>
                <xsd:element ref="ns3:_dlc_DocIdUrl" minOccurs="0"/>
                <xsd:element ref="ns3:_dlc_DocIdPersistId" minOccurs="0"/>
                <xsd:element ref="ns3:Research_x0020_ThemeTaxHTField0" minOccurs="0"/>
                <xsd:element ref="ns3:Responsible_x0020_UnitTaxHTField0" minOccurs="0"/>
                <xsd:element ref="ns3:ActivityTaxHTField0" minOccurs="0"/>
                <xsd:element ref="ns3:fafa53f54ce946e79c4f9afee6156715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d7d28e7-c92e-4b40-a495-8445e851351e" elementFormDefault="qualified">
    <xsd:import namespace="http://schemas.microsoft.com/office/2006/documentManagement/types"/>
    <xsd:import namespace="http://schemas.microsoft.com/office/infopath/2007/PartnerControls"/>
    <xsd:element name="TaxKeywordTaxHTField" ma:index="9" nillable="true" ma:taxonomy="true" ma:internalName="TaxKeywordTaxHTField" ma:taxonomyFieldName="TaxKeyword" ma:displayName="Enterprise Keywords" ma:fieldId="{23f27201-bee3-471e-b2e7-b64fd8b7ca38}" ma:taxonomyMulti="true" ma:sspId="65eb484b-e582-4856-a392-b1726b750586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10" nillable="true" ma:displayName="Taxonomy Catch All Column" ma:description="" ma:hidden="true" ma:list="{2bf37d9c-aeff-47ea-8e00-cec2517191f2}" ma:internalName="TaxCatchAll" ma:showField="CatchAllData" ma:web="25c0ba50-134a-46ba-8733-d14ed06ad4c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1" nillable="true" ma:displayName="Taxonomy Catch All Column1" ma:description="" ma:hidden="true" ma:list="{2bf37d9c-aeff-47ea-8e00-cec2517191f2}" ma:internalName="TaxCatchAllLabel" ma:readOnly="true" ma:showField="CatchAllDataLabel" ma:web="25c0ba50-134a-46ba-8733-d14ed06ad4c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_dlc_DocId" ma:index="13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4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5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Research_x0020_ThemeTaxHTField0" ma:index="16" nillable="true" ma:taxonomy="true" ma:internalName="Research_x0020_ThemeTaxHTField0" ma:taxonomyFieldName="Research_x0020_Theme" ma:displayName="Research Theme" ma:default="" ma:fieldId="{55e0f3cb-9f47-4371-97b0-84204ad2b87b}" ma:taxonomyMulti="true" ma:sspId="7d326a63-e8c7-43bb-9a06-0a8e285f0039" ma:termSetId="63a2aa4f-32b1-445c-9764-4ff38caf74d7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Responsible_x0020_UnitTaxHTField0" ma:index="18" nillable="true" ma:taxonomy="true" ma:internalName="Responsible_x0020_UnitTaxHTField0" ma:taxonomyFieldName="Responsible_x0020_Unit" ma:displayName="Responsible Unit" ma:default="" ma:fieldId="{d39fe894-46ef-430d-a065-954286fc2a35}" ma:sspId="7d326a63-e8c7-43bb-9a06-0a8e285f0039" ma:termSetId="018c7a66-cf47-4f3f-a238-164b28777ba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ActivityTaxHTField0" ma:index="20" nillable="true" ma:taxonomy="true" ma:internalName="ActivityTaxHTField0" ma:taxonomyFieldName="Activity" ma:displayName="Activity" ma:default="" ma:fieldId="{d9b2ac47-fe2b-4d22-be0e-a32c301f7280}" ma:sspId="7d326a63-e8c7-43bb-9a06-0a8e285f0039" ma:termSetId="443b521e-e17d-4fb6-af02-88cf3ec8d6cc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fafa53f54ce946e79c4f9afee6156715" ma:index="22" nillable="true" ma:taxonomy="true" ma:internalName="fafa53f54ce946e79c4f9afee6156715" ma:taxonomyFieldName="Externally_x0020_Funded_x0020_Program" ma:displayName="Externally Funded Program" ma:default="" ma:fieldId="{fafa53f5-4ce9-46e7-9c4f-9afee6156715}" ma:sspId="7d326a63-e8c7-43bb-9a06-0a8e285f0039" ma:termSetId="5a36e022-7777-476f-b208-2006ae9511b3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 ma:index="2" ma:displayName="Author"/>
        <xsd:element ref="dcterms:created" minOccurs="0" maxOccurs="1"/>
        <xsd:element ref="dc:identifier" minOccurs="0" maxOccurs="1"/>
        <xsd:element name="contentType" minOccurs="0" maxOccurs="1" type="xsd:string" ma:index="8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?mso-contentType ?>
<customXsn xmlns="http://schemas.microsoft.com/office/2006/metadata/customXsn">
  <xsnLocation/>
  <cached>True</cached>
  <openByDefault>False</openByDefault>
  <xsnScope/>
</customXsn>
</file>

<file path=customXml/item5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6.xml><?xml version="1.0" encoding="utf-8"?>
<?mso-contentType ?>
<SharedContentType xmlns="Microsoft.SharePoint.Taxonomy.ContentTypeSync" SourceId="7d326a63-e8c7-43bb-9a06-0a8e285f0039" ContentTypeId="0x01010031E3B29E3CDF5047AB22A413AFBDD5AA0D" PreviousValue="false"/>
</file>

<file path=customXml/itemProps1.xml><?xml version="1.0" encoding="utf-8"?>
<ds:datastoreItem xmlns:ds="http://schemas.openxmlformats.org/officeDocument/2006/customXml" ds:itemID="{BFC945D5-43ED-472E-8581-63E53B5AE44D}">
  <ds:schemaRefs>
    <ds:schemaRef ds:uri="http://purl.org/dc/elements/1.1/"/>
    <ds:schemaRef ds:uri="http://schemas.microsoft.com/office/2006/metadata/properties"/>
    <ds:schemaRef ds:uri="cd7d28e7-c92e-4b40-a495-8445e851351e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63F79C52-F62E-48EB-8EA3-F8D32D1EC7C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d7d28e7-c92e-4b40-a495-8445e851351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110E71A-2C0C-499C-8E62-C966B50BA620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42A02C69-0271-477B-B7FC-D7AAA219F4AA}">
  <ds:schemaRefs>
    <ds:schemaRef ds:uri="http://schemas.microsoft.com/office/2006/metadata/customXsn"/>
  </ds:schemaRefs>
</ds:datastoreItem>
</file>

<file path=customXml/itemProps5.xml><?xml version="1.0" encoding="utf-8"?>
<ds:datastoreItem xmlns:ds="http://schemas.openxmlformats.org/officeDocument/2006/customXml" ds:itemID="{F044E6B9-2DC8-4CCD-8EF5-C4C532E1307A}">
  <ds:schemaRefs>
    <ds:schemaRef ds:uri="http://schemas.microsoft.com/sharepoint/v3/contenttype/forms"/>
  </ds:schemaRefs>
</ds:datastoreItem>
</file>

<file path=customXml/itemProps6.xml><?xml version="1.0" encoding="utf-8"?>
<ds:datastoreItem xmlns:ds="http://schemas.openxmlformats.org/officeDocument/2006/customXml" ds:itemID="{A9EADFDA-2872-42B1-BB22-09C58E6C1799}">
  <ds:schemaRefs>
    <ds:schemaRef ds:uri="Microsoft.SharePoint.Taxonomy.ContentTypeSyn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7469</TotalTime>
  <Words>635</Words>
  <Application>Microsoft Office PowerPoint</Application>
  <PresentationFormat>Widescreen</PresentationFormat>
  <Paragraphs>48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Symbol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Bruce Currie-Alder</dc:creator>
  <cp:keywords/>
  <cp:lastModifiedBy>Marie-Eve Landry</cp:lastModifiedBy>
  <cp:revision>122</cp:revision>
  <cp:lastPrinted>2019-05-30T17:40:58Z</cp:lastPrinted>
  <dcterms:created xsi:type="dcterms:W3CDTF">2018-11-30T12:06:27Z</dcterms:created>
  <dcterms:modified xsi:type="dcterms:W3CDTF">2021-03-08T15:05:37Z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axKeyword">
    <vt:lpwstr/>
  </property>
  <property fmtid="{D5CDD505-2E9C-101B-9397-08002B2CF9AE}" pid="3" name="Externally Funded Program">
    <vt:lpwstr>14974;#Collaborative Adaptation Research Initiative in Africa and Asia|f15c66b9-498a-43ff-a372-a007c6e0a459</vt:lpwstr>
  </property>
  <property fmtid="{D5CDD505-2E9C-101B-9397-08002B2CF9AE}" pid="4" name="Activity">
    <vt:lpwstr>7300;#Marketing|48bd441e-accc-4a58-a2ad-9d5db793fa03</vt:lpwstr>
  </property>
  <property fmtid="{D5CDD505-2E9C-101B-9397-08002B2CF9AE}" pid="5" name="ContentTypeId">
    <vt:lpwstr>0x01010031E3B29E3CDF5047AB22A413AFBDD5AA0D008B07CE6CEB0EB24AB29AD895AAA10446</vt:lpwstr>
  </property>
  <property fmtid="{D5CDD505-2E9C-101B-9397-08002B2CF9AE}" pid="6" name="Research Theme">
    <vt:lpwstr/>
  </property>
  <property fmtid="{D5CDD505-2E9C-101B-9397-08002B2CF9AE}" pid="7" name="Responsible Unit">
    <vt:lpwstr>2089;#Collaborative Adaptation Research Initiative in Africa and Asia|d6e8e6a7-497c-4e60-a4c4-63815c273db4</vt:lpwstr>
  </property>
  <property fmtid="{D5CDD505-2E9C-101B-9397-08002B2CF9AE}" pid="8" name="_dlc_DocIdItemGuid">
    <vt:lpwstr>9acf0f6f-1455-4228-a7b2-0ee95489517d</vt:lpwstr>
  </property>
</Properties>
</file>